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1" r:id="rId2"/>
    <p:sldId id="258" r:id="rId3"/>
    <p:sldId id="259" r:id="rId4"/>
    <p:sldId id="278" r:id="rId5"/>
    <p:sldId id="279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87"/>
  </p:normalViewPr>
  <p:slideViewPr>
    <p:cSldViewPr>
      <p:cViewPr varScale="1">
        <p:scale>
          <a:sx n="116" d="100"/>
          <a:sy n="116" d="100"/>
        </p:scale>
        <p:origin x="19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FF0000"/>
                </a:solidFill>
              </a:rPr>
              <a:t>Итоги</a:t>
            </a:r>
            <a:r>
              <a:rPr lang="ru-RU" baseline="0" dirty="0">
                <a:solidFill>
                  <a:srgbClr val="FF0000"/>
                </a:solidFill>
              </a:rPr>
              <a:t> приёма абитуриентов в ИГЗ за 10 лет</a:t>
            </a:r>
            <a:endParaRPr lang="ru-RU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 w="317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127</c:v>
                </c:pt>
                <c:pt idx="1">
                  <c:v>219</c:v>
                </c:pt>
                <c:pt idx="2">
                  <c:v>266</c:v>
                </c:pt>
                <c:pt idx="3">
                  <c:v>306</c:v>
                </c:pt>
                <c:pt idx="4">
                  <c:v>497</c:v>
                </c:pt>
                <c:pt idx="5">
                  <c:v>335</c:v>
                </c:pt>
                <c:pt idx="6">
                  <c:v>369</c:v>
                </c:pt>
                <c:pt idx="7">
                  <c:v>466</c:v>
                </c:pt>
                <c:pt idx="8">
                  <c:v>428</c:v>
                </c:pt>
                <c:pt idx="9">
                  <c:v>444</c:v>
                </c:pt>
                <c:pt idx="10">
                  <c:v>438</c:v>
                </c:pt>
                <c:pt idx="11">
                  <c:v>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60-1540-B7A4-E39BE06741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28</c:v>
                </c:pt>
                <c:pt idx="1">
                  <c:v>44</c:v>
                </c:pt>
                <c:pt idx="2">
                  <c:v>37</c:v>
                </c:pt>
                <c:pt idx="3">
                  <c:v>83</c:v>
                </c:pt>
                <c:pt idx="4">
                  <c:v>118</c:v>
                </c:pt>
                <c:pt idx="5">
                  <c:v>184</c:v>
                </c:pt>
                <c:pt idx="6">
                  <c:v>170</c:v>
                </c:pt>
                <c:pt idx="7">
                  <c:v>317</c:v>
                </c:pt>
                <c:pt idx="8">
                  <c:v>280</c:v>
                </c:pt>
                <c:pt idx="9">
                  <c:v>328</c:v>
                </c:pt>
                <c:pt idx="10">
                  <c:v>308</c:v>
                </c:pt>
                <c:pt idx="11">
                  <c:v>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60-1540-B7A4-E39BE067418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Внебюджет 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10</c:v>
                </c:pt>
                <c:pt idx="1">
                  <c:v>7</c:v>
                </c:pt>
                <c:pt idx="2">
                  <c:v>40</c:v>
                </c:pt>
                <c:pt idx="3">
                  <c:v>44</c:v>
                </c:pt>
                <c:pt idx="4">
                  <c:v>134</c:v>
                </c:pt>
                <c:pt idx="5">
                  <c:v>15</c:v>
                </c:pt>
                <c:pt idx="6">
                  <c:v>51</c:v>
                </c:pt>
                <c:pt idx="7">
                  <c:v>57</c:v>
                </c:pt>
                <c:pt idx="8">
                  <c:v>27</c:v>
                </c:pt>
                <c:pt idx="9">
                  <c:v>21</c:v>
                </c:pt>
                <c:pt idx="1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60-1540-B7A4-E39BE067418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Сокращенные (ускоренные) сроки </c:v>
                </c:pt>
              </c:strCache>
            </c:strRef>
          </c:tx>
          <c:spPr>
            <a:ln w="317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89</c:v>
                </c:pt>
                <c:pt idx="1">
                  <c:v>168</c:v>
                </c:pt>
                <c:pt idx="2">
                  <c:v>189</c:v>
                </c:pt>
                <c:pt idx="3">
                  <c:v>179</c:v>
                </c:pt>
                <c:pt idx="4">
                  <c:v>245</c:v>
                </c:pt>
                <c:pt idx="5">
                  <c:v>136</c:v>
                </c:pt>
                <c:pt idx="6">
                  <c:v>148</c:v>
                </c:pt>
                <c:pt idx="7">
                  <c:v>92</c:v>
                </c:pt>
                <c:pt idx="8">
                  <c:v>121</c:v>
                </c:pt>
                <c:pt idx="9">
                  <c:v>95</c:v>
                </c:pt>
                <c:pt idx="10">
                  <c:v>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460-1540-B7A4-E39BE067418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9711664"/>
        <c:axId val="1669709392"/>
      </c:lineChart>
      <c:catAx>
        <c:axId val="166971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9709392"/>
        <c:crosses val="autoZero"/>
        <c:auto val="1"/>
        <c:lblAlgn val="ctr"/>
        <c:lblOffset val="100"/>
        <c:noMultiLvlLbl val="0"/>
      </c:catAx>
      <c:valAx>
        <c:axId val="16697093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6971166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7AE2F-B933-44F1-9739-822632DDA193}" type="datetimeFigureOut">
              <a:rPr lang="ru-RU" smtClean="0"/>
              <a:pPr/>
              <a:t>31.08.2018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2C16E-5578-480F-8E40-998956FC25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5CEEF-E4FA-4484-A0BE-B41389409AA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5CEEF-E4FA-4484-A0BE-B41389409AA1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5CEEF-E4FA-4484-A0BE-B41389409AA1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5CEEF-E4FA-4484-A0BE-B41389409AA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5CEEF-E4FA-4484-A0BE-B41389409AA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5CEEF-E4FA-4484-A0BE-B41389409AA1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5CEEF-E4FA-4484-A0BE-B41389409AA1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913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5CEEF-E4FA-4484-A0BE-B41389409AA1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29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7A63A6-D33F-48FD-B1D3-06F79A9924DE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5720-80B6-4E06-A56D-B89AC2889C7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34F06-A5D8-4CE8-BCBF-04CA099C7379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112FB-75FB-47BA-89D9-0839015AE8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949B67-3097-49B6-86B4-96D458B96EB5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0EEF5-649B-4903-92E6-38DD28FBEE3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C16B6-9D13-49E8-8EB0-E7F574C65407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A2148-ABC2-4209-AE76-5C436E6F85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1D830-0646-4FBA-9A2A-641207066FF5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E2A01-9ABE-4F85-900F-2841836195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03D11-29A1-4756-9A8C-3AA6704E0B24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054F6-7EFB-4A37-98C2-B676D9ECBDB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4170E-9BDA-49FC-BC3A-F1A0102DF833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208BE-35EA-4621-8F81-DB19FE9616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003F9-A438-4E9C-9233-62CFE7271E6D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6A4AC-AB0A-47D2-BE60-85DCF6103C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707233-F827-4381-8507-C36B0607948A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DC4B2-A82A-480E-AB1A-766A9A2DB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1C4D1F-F0D5-42FF-8737-E1A210624456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CE3C-AECD-478D-9AAB-99C4D4D496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D1BCB-BE0B-46BD-A0C8-C1F72D035C5C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70060-9E19-43BF-9C62-1EA7B234403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0F56C7-B49D-40FE-B665-6E41E27A10F9}" type="datetime1">
              <a:rPr lang="ru-RU" smtClean="0"/>
              <a:pPr>
                <a:defRPr/>
              </a:pPr>
              <a:t>31.08.2018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B18086-1218-45B5-AC1A-B21042F60EC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5720-80B6-4E06-A56D-B89AC2889C7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Итоги приёмной кампании</a:t>
            </a:r>
            <a:br>
              <a:rPr lang="ru-RU" sz="4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ИГЗ 2018</a:t>
            </a:r>
            <a:endParaRPr lang="ru-RU" sz="48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5720-80B6-4E06-A56D-B89AC2889C7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3849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Бакалавриат нормативные сроки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2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выпуск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2018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/ приём 2018/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платно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190332"/>
              </p:ext>
            </p:extLst>
          </p:nvPr>
        </p:nvGraphicFramePr>
        <p:xfrm>
          <a:off x="214282" y="1500174"/>
          <a:ext cx="8678199" cy="5072097"/>
        </p:xfrm>
        <a:graphic>
          <a:graphicData uri="http://schemas.openxmlformats.org/drawingml/2006/table">
            <a:tbl>
              <a:tblPr/>
              <a:tblGrid>
                <a:gridCol w="2057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53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Направления подготовки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Федеральный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29"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очное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заочное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очно-заоч.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20.03.01 Техносферная безопасность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ИЗОС/БЖТС а. и п. /ЗЧС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ЗЧС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Calibri"/>
                        <a:cs typeface="Times New Roman"/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alibri"/>
                          <a:cs typeface="Times New Roman"/>
                        </a:rPr>
                        <a:t>18</a:t>
                      </a:r>
                      <a:r>
                        <a:rPr lang="ru-RU" sz="3200" b="1" dirty="0">
                          <a:latin typeface="Calibri"/>
                          <a:cs typeface="Times New Roman"/>
                        </a:rPr>
                        <a:t>/2</a:t>
                      </a:r>
                      <a:r>
                        <a:rPr lang="en-US" sz="3200" b="1" dirty="0">
                          <a:latin typeface="Calibri"/>
                          <a:cs typeface="Times New Roman"/>
                        </a:rPr>
                        <a:t>0</a:t>
                      </a:r>
                      <a:endParaRPr lang="ru-RU" sz="3200" b="1" dirty="0">
                        <a:latin typeface="Calibri"/>
                        <a:cs typeface="Times New Roman"/>
                      </a:endParaRPr>
                    </a:p>
                    <a:p>
                      <a:pPr algn="ctr"/>
                      <a:endParaRPr lang="ru-RU" sz="1400" b="1" dirty="0">
                        <a:latin typeface="Calibri"/>
                        <a:cs typeface="Times New Roman"/>
                      </a:endParaRPr>
                    </a:p>
                    <a:p>
                      <a:pPr algn="ctr"/>
                      <a:r>
                        <a:rPr lang="ru-RU" sz="1400" b="1" dirty="0">
                          <a:latin typeface="Calibri"/>
                          <a:cs typeface="Times New Roman"/>
                        </a:rPr>
                        <a:t>ЗЧС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20.03.02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Природообустройство и 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/14/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-</a:t>
                      </a:r>
                      <a:r>
                        <a:rPr kumimoji="0" lang="ru-RU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/15/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kumimoji="0" lang="ru-R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>
                        <a:latin typeface="+mn-lt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atin typeface="+mn-lt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5720-80B6-4E06-A56D-B89AC2889C7D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430886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cs typeface="Times New Roman" pitchFamily="18" charset="0"/>
              </a:rPr>
              <a:t>Магистратура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2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выпуск 201</a:t>
            </a:r>
            <a:r>
              <a:rPr lang="en-US" sz="2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8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/ приём 201</a:t>
            </a:r>
            <a:r>
              <a:rPr lang="en-US" sz="2800" b="1" dirty="0">
                <a:ea typeface="Calibri" pitchFamily="34" charset="0"/>
                <a:cs typeface="Times New Roman" pitchFamily="18" charset="0"/>
              </a:rPr>
              <a:t>8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/</a:t>
            </a:r>
            <a:r>
              <a:rPr lang="ru-RU" sz="2800" b="1" dirty="0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платно</a:t>
            </a:r>
            <a:r>
              <a:rPr lang="ru-RU" sz="2800" b="1" dirty="0">
                <a:ea typeface="Calibri" pitchFamily="34" charset="0"/>
                <a:cs typeface="Times New Roman" pitchFamily="18" charset="0"/>
              </a:rPr>
              <a:t>)</a:t>
            </a:r>
            <a:endParaRPr lang="ru-RU" sz="2800" b="1" dirty="0"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076135"/>
              </p:ext>
            </p:extLst>
          </p:nvPr>
        </p:nvGraphicFramePr>
        <p:xfrm>
          <a:off x="0" y="764704"/>
          <a:ext cx="9144000" cy="5904860"/>
        </p:xfrm>
        <a:graphic>
          <a:graphicData uri="http://schemas.openxmlformats.org/drawingml/2006/table">
            <a:tbl>
              <a:tblPr/>
              <a:tblGrid>
                <a:gridCol w="5724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12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20.04.01 Техносферная безопасность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Федеральный бюджет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31">
                <a:tc vMerge="1">
                  <a:txBody>
                    <a:bodyPr/>
                    <a:lstStyle/>
                    <a:p>
                      <a:pPr algn="l"/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Очное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заочное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очно-заоч.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+mn-lt"/>
                          <a:ea typeface="Calibri"/>
                          <a:cs typeface="Times New Roman"/>
                        </a:rPr>
                        <a:t>Информационные</a:t>
                      </a:r>
                      <a:r>
                        <a:rPr lang="ru-RU" sz="1600" b="0" baseline="0" dirty="0">
                          <a:latin typeface="+mn-lt"/>
                          <a:ea typeface="Calibri"/>
                          <a:cs typeface="Times New Roman"/>
                        </a:rPr>
                        <a:t> технологии в техносферной безопасности</a:t>
                      </a:r>
                      <a:endParaRPr lang="ru-RU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/1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/-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+mn-lt"/>
                          <a:ea typeface="Calibri"/>
                          <a:cs typeface="Times New Roman"/>
                        </a:rPr>
                        <a:t>Безопасность электротехнических систем в нефтегазовом комплексе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cs typeface="Times New Roman"/>
                        </a:rPr>
                        <a:t>9</a:t>
                      </a:r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/2</a:t>
                      </a:r>
                      <a:r>
                        <a:rPr lang="en-US" sz="2400" b="1" dirty="0">
                          <a:latin typeface="Calibri"/>
                          <a:cs typeface="Times New Roman"/>
                        </a:rPr>
                        <a:t>5</a:t>
                      </a:r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/</a:t>
                      </a: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Calibri"/>
                          <a:cs typeface="Times New Roman"/>
                        </a:rPr>
                        <a:t>1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6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Calibri"/>
                          <a:cs typeface="Times New Roman"/>
                        </a:rPr>
                        <a:t>Безопасность в электроэнергетике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/1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6/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6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Calibri"/>
                          <a:cs typeface="Times New Roman"/>
                        </a:rPr>
                        <a:t>Промышленная безопасность в нефтегазовом</a:t>
                      </a:r>
                      <a:r>
                        <a:rPr lang="ru-RU" sz="1600" b="0" baseline="0" dirty="0">
                          <a:latin typeface="Calibri"/>
                          <a:ea typeface="Calibri"/>
                          <a:cs typeface="Times New Roman"/>
                        </a:rPr>
                        <a:t> комплексе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/-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cs typeface="Times New Roman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cs typeface="Times New Roman"/>
                        </a:rPr>
                        <a:t>6</a:t>
                      </a:r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/30/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Calibri"/>
                          <a:cs typeface="Times New Roman"/>
                        </a:rPr>
                        <a:t>6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cs typeface="Times New Roman"/>
                        </a:rPr>
                        <a:t>9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6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Calibri"/>
                          <a:cs typeface="Times New Roman"/>
                        </a:rPr>
                        <a:t>Пожарная безопасность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cs typeface="Times New Roman"/>
                        </a:rPr>
                        <a:t>22</a:t>
                      </a:r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/30</a:t>
                      </a:r>
                      <a:r>
                        <a:rPr lang="en-US" sz="2400" b="1" dirty="0">
                          <a:latin typeface="Calibri"/>
                          <a:cs typeface="Times New Roman"/>
                        </a:rPr>
                        <a:t>/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Calibri"/>
                          <a:cs typeface="Times New Roman"/>
                        </a:rPr>
                        <a:t>2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-/2</a:t>
                      </a:r>
                      <a:r>
                        <a:rPr lang="en-US" sz="2400" b="1" dirty="0">
                          <a:latin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latin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6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Calibri"/>
                          <a:cs typeface="Times New Roman"/>
                        </a:rPr>
                        <a:t>Охрана труда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/1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20.04.02 Природообустройство и водопользование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Calibri"/>
                          <a:cs typeface="Times New Roman"/>
                        </a:rPr>
                        <a:t>Экологическая экспертиза, </a:t>
                      </a:r>
                      <a:br>
                        <a:rPr lang="ru-RU" sz="1600" b="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600" b="0" dirty="0">
                          <a:latin typeface="Calibri"/>
                          <a:ea typeface="Calibri"/>
                          <a:cs typeface="Times New Roman"/>
                        </a:rPr>
                        <a:t>защита и восстановление природной среды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cs typeface="Times New Roman"/>
                        </a:rPr>
                        <a:t>17</a:t>
                      </a:r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/25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6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Calibri"/>
                          <a:cs typeface="Times New Roman"/>
                        </a:rPr>
                        <a:t>Эколого-экономическое</a:t>
                      </a:r>
                      <a:r>
                        <a:rPr lang="ru-RU" sz="1600" b="0" baseline="0" dirty="0">
                          <a:latin typeface="Calibri"/>
                          <a:ea typeface="Calibri"/>
                          <a:cs typeface="Times New Roman"/>
                        </a:rPr>
                        <a:t> и архитектурно-дизайнерское обоснование проектов природообустройства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/1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7/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Calibri"/>
                          <a:ea typeface="Calibri"/>
                          <a:cs typeface="Times New Roman"/>
                        </a:rPr>
                        <a:t>Утилизация бытовых и промышленных отходов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cs typeface="Times New Roman"/>
                        </a:rPr>
                        <a:t>-</a:t>
                      </a:r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/2</a:t>
                      </a:r>
                      <a:r>
                        <a:rPr lang="en-US" sz="2400" b="1" dirty="0">
                          <a:latin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  <a:cs typeface="Times New Roman"/>
                        </a:rPr>
                        <a:t>-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5720-80B6-4E06-A56D-B89AC2889C7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3849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Бакалавриат ускоренные сроки</a:t>
            </a:r>
            <a:b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2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выпуск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201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/ приём 201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676226"/>
              </p:ext>
            </p:extLst>
          </p:nvPr>
        </p:nvGraphicFramePr>
        <p:xfrm>
          <a:off x="251520" y="1124744"/>
          <a:ext cx="8608514" cy="5140672"/>
        </p:xfrm>
        <a:graphic>
          <a:graphicData uri="http://schemas.openxmlformats.org/drawingml/2006/table">
            <a:tbl>
              <a:tblPr/>
              <a:tblGrid>
                <a:gridCol w="6162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Направления подготовки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 полным возмещением затрат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40"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заочное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44.03.05 Педагогическое образование</a:t>
                      </a:r>
                      <a:b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(безопасность жизнедеятельности и информатика)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13.03.02</a:t>
                      </a:r>
                      <a:r>
                        <a:rPr lang="ru-RU" sz="18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Электроэнергетика и электротехника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(техногенная безопасность</a:t>
                      </a:r>
                      <a:b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 электроэнергетике и электротехнике)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/1</a:t>
                      </a: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20.03.01 Техносферная безопасность</a:t>
                      </a:r>
                      <a:b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(защита в чрезвычайных ситуациях,</a:t>
                      </a:r>
                      <a:b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пожарная безопасность,</a:t>
                      </a:r>
                      <a:b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безопасность жизнедеятельности в техносфере)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20.03.02 Природообустройство и водопользование</a:t>
                      </a:r>
                      <a:b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(природоохранное обустройство территорий)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5720-80B6-4E06-A56D-B89AC2889C7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Итоги приёма абитуриентов в Институт гражданской защиты за 10 лет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171283"/>
              </p:ext>
            </p:extLst>
          </p:nvPr>
        </p:nvGraphicFramePr>
        <p:xfrm>
          <a:off x="179512" y="548675"/>
          <a:ext cx="8784976" cy="5866125"/>
        </p:xfrm>
        <a:graphic>
          <a:graphicData uri="http://schemas.openxmlformats.org/drawingml/2006/table">
            <a:tbl>
              <a:tblPr/>
              <a:tblGrid>
                <a:gridCol w="107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0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1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2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Бюджет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Внебюджет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Сокращенные (ускоренные) сроки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2008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127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28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89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2009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219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44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168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2010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266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37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40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189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2011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306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83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44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179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497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335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184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369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466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317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428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280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444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328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400" b="1" dirty="0">
                        <a:latin typeface="Times New Roman" panose="02020603050405020304" pitchFamily="18" charset="0"/>
                        <a:ea typeface="YuKyokasho Yoko Medium" panose="020005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438</a:t>
                      </a:r>
                      <a:endParaRPr lang="ru-RU" sz="2400" dirty="0">
                        <a:latin typeface="Times New Roman" panose="02020603050405020304" pitchFamily="18" charset="0"/>
                        <a:ea typeface="YuKyokasho Yoko Medium" panose="020005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308</a:t>
                      </a:r>
                      <a:endParaRPr lang="ru-RU" sz="2400" dirty="0">
                        <a:latin typeface="Times New Roman" panose="02020603050405020304" pitchFamily="18" charset="0"/>
                        <a:ea typeface="YuKyokasho Yoko Medium" panose="020005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26</a:t>
                      </a:r>
                      <a:endParaRPr lang="ru-RU" sz="2400" dirty="0">
                        <a:latin typeface="Times New Roman" panose="02020603050405020304" pitchFamily="18" charset="0"/>
                        <a:ea typeface="YuKyokasho Yoko Medium" panose="020005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104</a:t>
                      </a:r>
                      <a:endParaRPr lang="ru-RU" sz="2400" dirty="0">
                        <a:latin typeface="Times New Roman" panose="02020603050405020304" pitchFamily="18" charset="0"/>
                        <a:ea typeface="YuKyokasho Yoko Medium" panose="020005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76126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?</a:t>
                      </a:r>
                      <a:endParaRPr lang="ru-RU" sz="2400" dirty="0">
                        <a:latin typeface="Times New Roman" panose="02020603050405020304" pitchFamily="18" charset="0"/>
                        <a:ea typeface="YuKyokasho Yoko Medium" panose="020005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165</a:t>
                      </a:r>
                      <a:endParaRPr lang="ru-RU" sz="2400" dirty="0">
                        <a:latin typeface="Times New Roman" panose="02020603050405020304" pitchFamily="18" charset="0"/>
                        <a:ea typeface="YuKyokasho Yoko Medium" panose="020005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?</a:t>
                      </a:r>
                      <a:endParaRPr lang="ru-RU" sz="2400" dirty="0">
                        <a:latin typeface="Times New Roman" panose="02020603050405020304" pitchFamily="18" charset="0"/>
                        <a:ea typeface="YuKyokasho Yoko Medium" panose="020005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ea typeface="YuKyokasho Yoko Medium" panose="02000500000000000000" pitchFamily="2" charset="-128"/>
                          <a:cs typeface="Times New Roman" panose="02020603050405020304" pitchFamily="18" charset="0"/>
                        </a:rPr>
                        <a:t>?</a:t>
                      </a:r>
                      <a:endParaRPr lang="ru-RU" sz="2400" dirty="0">
                        <a:latin typeface="Times New Roman" panose="02020603050405020304" pitchFamily="18" charset="0"/>
                        <a:ea typeface="YuKyokasho Yoko Medium" panose="020005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8438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5720-80B6-4E06-A56D-B89AC2889C7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1C95368-8308-0641-94A8-AD851F108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163810"/>
              </p:ext>
            </p:extLst>
          </p:nvPr>
        </p:nvGraphicFramePr>
        <p:xfrm>
          <a:off x="467544" y="846966"/>
          <a:ext cx="8347438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6437">
                  <a:extLst>
                    <a:ext uri="{9D8B030D-6E8A-4147-A177-3AD203B41FA5}">
                      <a16:colId xmlns:a16="http://schemas.microsoft.com/office/drawing/2014/main" val="2857567108"/>
                    </a:ext>
                  </a:extLst>
                </a:gridCol>
                <a:gridCol w="2086437">
                  <a:extLst>
                    <a:ext uri="{9D8B030D-6E8A-4147-A177-3AD203B41FA5}">
                      <a16:colId xmlns:a16="http://schemas.microsoft.com/office/drawing/2014/main" val="3862309677"/>
                    </a:ext>
                  </a:extLst>
                </a:gridCol>
                <a:gridCol w="2087282">
                  <a:extLst>
                    <a:ext uri="{9D8B030D-6E8A-4147-A177-3AD203B41FA5}">
                      <a16:colId xmlns:a16="http://schemas.microsoft.com/office/drawing/2014/main" val="1709921939"/>
                    </a:ext>
                  </a:extLst>
                </a:gridCol>
                <a:gridCol w="2087282">
                  <a:extLst>
                    <a:ext uri="{9D8B030D-6E8A-4147-A177-3AD203B41FA5}">
                      <a16:colId xmlns:a16="http://schemas.microsoft.com/office/drawing/2014/main" val="689712118"/>
                    </a:ext>
                  </a:extLst>
                </a:gridCol>
              </a:tblGrid>
              <a:tr h="558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Очно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Очно-заочно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Заочно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083665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158547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150001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560554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8A1A912-95BF-9947-A670-0663EC29C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728964"/>
              </p:ext>
            </p:extLst>
          </p:nvPr>
        </p:nvGraphicFramePr>
        <p:xfrm>
          <a:off x="467544" y="4135265"/>
          <a:ext cx="8347438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6436">
                  <a:extLst>
                    <a:ext uri="{9D8B030D-6E8A-4147-A177-3AD203B41FA5}">
                      <a16:colId xmlns:a16="http://schemas.microsoft.com/office/drawing/2014/main" val="2252457463"/>
                    </a:ext>
                  </a:extLst>
                </a:gridCol>
                <a:gridCol w="2086436">
                  <a:extLst>
                    <a:ext uri="{9D8B030D-6E8A-4147-A177-3AD203B41FA5}">
                      <a16:colId xmlns:a16="http://schemas.microsoft.com/office/drawing/2014/main" val="2852967241"/>
                    </a:ext>
                  </a:extLst>
                </a:gridCol>
                <a:gridCol w="2087283">
                  <a:extLst>
                    <a:ext uri="{9D8B030D-6E8A-4147-A177-3AD203B41FA5}">
                      <a16:colId xmlns:a16="http://schemas.microsoft.com/office/drawing/2014/main" val="834037987"/>
                    </a:ext>
                  </a:extLst>
                </a:gridCol>
                <a:gridCol w="2087283">
                  <a:extLst>
                    <a:ext uri="{9D8B030D-6E8A-4147-A177-3AD203B41FA5}">
                      <a16:colId xmlns:a16="http://schemas.microsoft.com/office/drawing/2014/main" val="606208847"/>
                    </a:ext>
                  </a:extLst>
                </a:gridCol>
              </a:tblGrid>
              <a:tr h="486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Очно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Очно-заочно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Заочно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68443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984925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561007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05048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AC48CA-A8D3-8B43-A909-33C146E8C6CE}"/>
              </a:ext>
            </a:extLst>
          </p:cNvPr>
          <p:cNvSpPr txBox="1"/>
          <p:nvPr/>
        </p:nvSpPr>
        <p:spPr>
          <a:xfrm>
            <a:off x="467544" y="194255"/>
            <a:ext cx="834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Бакалавриат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4FAA14-443A-7C4C-A00A-7C2A898388AE}"/>
              </a:ext>
            </a:extLst>
          </p:cNvPr>
          <p:cNvSpPr txBox="1"/>
          <p:nvPr/>
        </p:nvSpPr>
        <p:spPr>
          <a:xfrm>
            <a:off x="467544" y="3535165"/>
            <a:ext cx="834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Магистратура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5720-80B6-4E06-A56D-B89AC2889C7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F1E22D6D-C7D2-FC49-ACE4-6FA43E1751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594008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93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5720-80B6-4E06-A56D-B89AC2889C7D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Итоги приёмной кампании</a:t>
            </a:r>
            <a:br>
              <a:rPr lang="ru-RU" sz="4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ИГЗ 2018</a:t>
            </a:r>
            <a:endParaRPr lang="ru-RU" sz="48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291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345</Words>
  <Application>Microsoft Macintosh PowerPoint</Application>
  <PresentationFormat>Экран (4:3)</PresentationFormat>
  <Paragraphs>205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YuKyokasho Yoko Medium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Артем</dc:creator>
  <cp:lastModifiedBy>Microsoft Office User</cp:lastModifiedBy>
  <cp:revision>159</cp:revision>
  <dcterms:created xsi:type="dcterms:W3CDTF">2012-06-27T13:45:43Z</dcterms:created>
  <dcterms:modified xsi:type="dcterms:W3CDTF">2018-08-31T09:00:32Z</dcterms:modified>
</cp:coreProperties>
</file>