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57" r:id="rId4"/>
    <p:sldId id="258" r:id="rId5"/>
    <p:sldId id="263" r:id="rId6"/>
    <p:sldId id="259" r:id="rId7"/>
    <p:sldId id="269" r:id="rId8"/>
    <p:sldId id="268" r:id="rId9"/>
    <p:sldId id="261" r:id="rId10"/>
    <p:sldId id="262" r:id="rId11"/>
    <p:sldId id="266" r:id="rId12"/>
    <p:sldId id="271" r:id="rId13"/>
    <p:sldId id="26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70" d="100"/>
          <a:sy n="70" d="100"/>
        </p:scale>
        <p:origin x="-13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9E53A-C9A4-4866-8949-45EE25DBCEFA}" type="datetimeFigureOut">
              <a:rPr lang="ru-RU" smtClean="0"/>
              <a:pPr/>
              <a:t>21.09.2016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1044DF-3705-4D67-9942-73E3602C98E0}" type="slidenum">
              <a:rPr lang="ru-RU" smtClean="0"/>
              <a:pPr/>
              <a:t>‹#›</a:t>
            </a:fld>
            <a:endParaRPr lang="ru-RU"/>
          </a:p>
        </p:txBody>
      </p:sp>
    </p:spTree>
    <p:extLst>
      <p:ext uri="{BB962C8B-B14F-4D97-AF65-F5344CB8AC3E}">
        <p14:creationId xmlns:p14="http://schemas.microsoft.com/office/powerpoint/2010/main" val="5347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2625D06-DC2E-4BE3-A852-10949E49E4AE}" type="datetimeFigureOut">
              <a:rPr lang="ru-RU" smtClean="0"/>
              <a:pPr/>
              <a:t>21.09.2016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4EE6EB-290E-4DC1-B6D4-224667502A7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625D06-DC2E-4BE3-A852-10949E49E4AE}" type="datetimeFigureOut">
              <a:rPr lang="ru-RU" smtClean="0"/>
              <a:pPr/>
              <a:t>21.09.2016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4EE6EB-290E-4DC1-B6D4-224667502A7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625D06-DC2E-4BE3-A852-10949E49E4AE}" type="datetimeFigureOut">
              <a:rPr lang="ru-RU" smtClean="0"/>
              <a:pPr/>
              <a:t>21.09.2016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4EE6EB-290E-4DC1-B6D4-224667502A7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625D06-DC2E-4BE3-A852-10949E49E4AE}" type="datetimeFigureOut">
              <a:rPr lang="ru-RU" smtClean="0"/>
              <a:pPr/>
              <a:t>21.09.2016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4EE6EB-290E-4DC1-B6D4-224667502A7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2625D06-DC2E-4BE3-A852-10949E49E4AE}" type="datetimeFigureOut">
              <a:rPr lang="ru-RU" smtClean="0"/>
              <a:pPr/>
              <a:t>21.09.2016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4EE6EB-290E-4DC1-B6D4-224667502A7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2625D06-DC2E-4BE3-A852-10949E49E4AE}" type="datetimeFigureOut">
              <a:rPr lang="ru-RU" smtClean="0"/>
              <a:pPr/>
              <a:t>21.09.2016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4EE6EB-290E-4DC1-B6D4-224667502A7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2625D06-DC2E-4BE3-A852-10949E49E4AE}" type="datetimeFigureOut">
              <a:rPr lang="ru-RU" smtClean="0"/>
              <a:pPr/>
              <a:t>21.09.2016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4EE6EB-290E-4DC1-B6D4-224667502A7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2625D06-DC2E-4BE3-A852-10949E49E4AE}" type="datetimeFigureOut">
              <a:rPr lang="ru-RU" smtClean="0"/>
              <a:pPr/>
              <a:t>21.09.2016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4EE6EB-290E-4DC1-B6D4-224667502A7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625D06-DC2E-4BE3-A852-10949E49E4AE}" type="datetimeFigureOut">
              <a:rPr lang="ru-RU" smtClean="0"/>
              <a:pPr/>
              <a:t>21.09.2016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4EE6EB-290E-4DC1-B6D4-224667502A7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625D06-DC2E-4BE3-A852-10949E49E4AE}" type="datetimeFigureOut">
              <a:rPr lang="ru-RU" smtClean="0"/>
              <a:pPr/>
              <a:t>21.09.2016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4EE6EB-290E-4DC1-B6D4-224667502A7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625D06-DC2E-4BE3-A852-10949E49E4AE}" type="datetimeFigureOut">
              <a:rPr lang="ru-RU" smtClean="0"/>
              <a:pPr/>
              <a:t>21.09.2016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4EE6EB-290E-4DC1-B6D4-224667502A7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25D06-DC2E-4BE3-A852-10949E49E4AE}" type="datetimeFigureOut">
              <a:rPr lang="ru-RU" smtClean="0"/>
              <a:pPr/>
              <a:t>21.09.2016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EE6EB-290E-4DC1-B6D4-224667502A7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88319_original.jpg"/>
          <p:cNvPicPr>
            <a:picLocks noChangeAspect="1"/>
          </p:cNvPicPr>
          <p:nvPr/>
        </p:nvPicPr>
        <p:blipFill>
          <a:blip r:embed="rId2"/>
          <a:stretch>
            <a:fillRect/>
          </a:stretch>
        </p:blipFill>
        <p:spPr>
          <a:xfrm>
            <a:off x="0" y="0"/>
            <a:ext cx="9144000" cy="7143776"/>
          </a:xfrm>
          <a:prstGeom prst="rect">
            <a:avLst/>
          </a:prstGeom>
        </p:spPr>
      </p:pic>
      <p:sp>
        <p:nvSpPr>
          <p:cNvPr id="5" name="TextBox 4"/>
          <p:cNvSpPr txBox="1"/>
          <p:nvPr/>
        </p:nvSpPr>
        <p:spPr>
          <a:xfrm>
            <a:off x="1571604" y="2071678"/>
            <a:ext cx="6715172" cy="1323439"/>
          </a:xfrm>
          <a:prstGeom prst="rect">
            <a:avLst/>
          </a:prstGeom>
          <a:noFill/>
        </p:spPr>
        <p:txBody>
          <a:bodyPr wrap="square" rtlCol="0">
            <a:spAutoFit/>
          </a:bodyPr>
          <a:lstStyle/>
          <a:p>
            <a:pPr algn="ctr"/>
            <a:r>
              <a:rPr lang="ru-RU" sz="4000" dirty="0" smtClean="0">
                <a:latin typeface="Times New Roman" pitchFamily="18" charset="0"/>
                <a:cs typeface="Times New Roman" pitchFamily="18" charset="0"/>
              </a:rPr>
              <a:t>Опреснитель воды основанный на трубке Ранка</a:t>
            </a:r>
            <a:endParaRPr lang="ru-RU" sz="4000" dirty="0">
              <a:latin typeface="Times New Roman" pitchFamily="18" charset="0"/>
              <a:cs typeface="Times New Roman" pitchFamily="18" charset="0"/>
            </a:endParaRPr>
          </a:p>
        </p:txBody>
      </p:sp>
      <p:sp>
        <p:nvSpPr>
          <p:cNvPr id="6" name="TextBox 5"/>
          <p:cNvSpPr txBox="1"/>
          <p:nvPr/>
        </p:nvSpPr>
        <p:spPr>
          <a:xfrm>
            <a:off x="5643570" y="5000636"/>
            <a:ext cx="3214710" cy="1015663"/>
          </a:xfrm>
          <a:prstGeom prst="rect">
            <a:avLst/>
          </a:prstGeom>
          <a:noFill/>
        </p:spPr>
        <p:txBody>
          <a:bodyPr wrap="square" rtlCol="0">
            <a:spAutoFit/>
          </a:bodyPr>
          <a:lstStyle/>
          <a:p>
            <a:r>
              <a:rPr lang="ru-RU" sz="2000" dirty="0" smtClean="0">
                <a:latin typeface="Times New Roman" pitchFamily="18" charset="0"/>
                <a:cs typeface="Times New Roman" pitchFamily="18" charset="0"/>
              </a:rPr>
              <a:t>Автор</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студента 2 курса ИГЗ</a:t>
            </a:r>
          </a:p>
          <a:p>
            <a:r>
              <a:rPr lang="ru-RU" sz="2000" dirty="0" err="1" smtClean="0">
                <a:latin typeface="Times New Roman" pitchFamily="18" charset="0"/>
                <a:cs typeface="Times New Roman" pitchFamily="18" charset="0"/>
              </a:rPr>
              <a:t>Замилова</a:t>
            </a:r>
            <a:r>
              <a:rPr lang="ru-RU" sz="2000" dirty="0" smtClean="0">
                <a:latin typeface="Times New Roman" pitchFamily="18" charset="0"/>
                <a:cs typeface="Times New Roman" pitchFamily="18" charset="0"/>
              </a:rPr>
              <a:t> Г.Ф. </a:t>
            </a:r>
            <a:endParaRPr lang="ru-RU" sz="2000" dirty="0">
              <a:latin typeface="Times New Roman" pitchFamily="18" charset="0"/>
              <a:cs typeface="Times New Roman" pitchFamily="18" charset="0"/>
            </a:endParaRPr>
          </a:p>
        </p:txBody>
      </p:sp>
      <p:sp>
        <p:nvSpPr>
          <p:cNvPr id="7" name="TextBox 6"/>
          <p:cNvSpPr txBox="1"/>
          <p:nvPr/>
        </p:nvSpPr>
        <p:spPr>
          <a:xfrm>
            <a:off x="357158" y="5000636"/>
            <a:ext cx="3286148" cy="1015663"/>
          </a:xfrm>
          <a:prstGeom prst="rect">
            <a:avLst/>
          </a:prstGeom>
          <a:noFill/>
        </p:spPr>
        <p:txBody>
          <a:bodyPr wrap="square" rtlCol="0">
            <a:spAutoFit/>
          </a:bodyPr>
          <a:lstStyle/>
          <a:p>
            <a:r>
              <a:rPr lang="ru-RU" sz="2000" dirty="0" smtClean="0">
                <a:latin typeface="Times New Roman" pitchFamily="18" charset="0"/>
                <a:cs typeface="Times New Roman" pitchFamily="18" charset="0"/>
              </a:rPr>
              <a:t>Научный руководитель: </a:t>
            </a:r>
          </a:p>
          <a:p>
            <a:r>
              <a:rPr lang="ru-RU" sz="2000" dirty="0" smtClean="0">
                <a:latin typeface="Times New Roman" pitchFamily="18" charset="0"/>
                <a:cs typeface="Times New Roman" pitchFamily="18" charset="0"/>
              </a:rPr>
              <a:t>Карманчиков А.И</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12 апреля 2016 года</a:t>
            </a:r>
            <a:endParaRPr lang="ru-RU" sz="2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88319_original.jpg"/>
          <p:cNvPicPr>
            <a:picLocks noChangeAspect="1"/>
          </p:cNvPicPr>
          <p:nvPr/>
        </p:nvPicPr>
        <p:blipFill>
          <a:blip r:embed="rId2"/>
          <a:stretch>
            <a:fillRect/>
          </a:stretch>
        </p:blipFill>
        <p:spPr>
          <a:xfrm>
            <a:off x="0" y="0"/>
            <a:ext cx="9144000" cy="7143776"/>
          </a:xfrm>
          <a:prstGeom prst="rect">
            <a:avLst/>
          </a:prstGeom>
        </p:spPr>
      </p:pic>
      <p:sp>
        <p:nvSpPr>
          <p:cNvPr id="6" name="TextBox 5"/>
          <p:cNvSpPr txBox="1"/>
          <p:nvPr/>
        </p:nvSpPr>
        <p:spPr>
          <a:xfrm>
            <a:off x="428596" y="1925413"/>
            <a:ext cx="7929618" cy="923330"/>
          </a:xfrm>
          <a:prstGeom prst="rect">
            <a:avLst/>
          </a:prstGeom>
          <a:noFill/>
        </p:spPr>
        <p:txBody>
          <a:bodyPr wrap="square" rtlCol="0">
            <a:spAutoFit/>
          </a:bodyPr>
          <a:lstStyle/>
          <a:p>
            <a:r>
              <a:rPr lang="ru-RU" dirty="0" smtClean="0"/>
              <a:t/>
            </a:r>
            <a:br>
              <a:rPr lang="ru-RU" dirty="0" smtClean="0"/>
            </a:br>
            <a:endParaRPr lang="ru-RU" b="1" dirty="0" smtClean="0"/>
          </a:p>
          <a:p>
            <a:endParaRPr lang="ru-RU" dirty="0"/>
          </a:p>
        </p:txBody>
      </p:sp>
      <p:pic>
        <p:nvPicPr>
          <p:cNvPr id="7" name="Рисунок 6" descr="dd186c5f0139a0573eede2029655dde4.jpg"/>
          <p:cNvPicPr>
            <a:picLocks noChangeAspect="1"/>
          </p:cNvPicPr>
          <p:nvPr/>
        </p:nvPicPr>
        <p:blipFill>
          <a:blip r:embed="rId3"/>
          <a:stretch>
            <a:fillRect/>
          </a:stretch>
        </p:blipFill>
        <p:spPr>
          <a:xfrm>
            <a:off x="0" y="1428736"/>
            <a:ext cx="4572008" cy="4572008"/>
          </a:xfrm>
          <a:prstGeom prst="rect">
            <a:avLst/>
          </a:prstGeom>
        </p:spPr>
      </p:pic>
      <p:sp>
        <p:nvSpPr>
          <p:cNvPr id="8" name="TextBox 7"/>
          <p:cNvSpPr txBox="1"/>
          <p:nvPr/>
        </p:nvSpPr>
        <p:spPr>
          <a:xfrm>
            <a:off x="4786314" y="785794"/>
            <a:ext cx="4143404" cy="6740307"/>
          </a:xfrm>
          <a:prstGeom prst="rect">
            <a:avLst/>
          </a:prstGeom>
          <a:noFill/>
        </p:spPr>
        <p:txBody>
          <a:bodyPr wrap="square" rtlCol="0">
            <a:spAutoFit/>
          </a:bodyPr>
          <a:lstStyle/>
          <a:p>
            <a:r>
              <a:rPr lang="ru-RU" dirty="0" smtClean="0"/>
              <a:t>Дистиллятор способен конденсировать до 400-500 мл воды в сутки. Для этого вам необходимо иметь клеенку, или пленку от большого мусорного пакета, емкость для сбора воды и сподручный предмет для выкапывания ямы. Принцип работы солнечного дистиллятора основан на эффекте конденсирования влаги под действием высокой температуры. Далее необходимо на дно ямы, посередине, поставить емкость. Накрыть пленкой яму, создать некоторое натяжение, и присыпать края грунтом.  В середину пленки положить небольшой камешек для провисания пленки над емкостью. Благодаря этому вся конденсируемая влага будет скатывать в к середине пленки и капать в емкость. Вода добывается очень чистой , но однако этой воды будет достаточно только для одного человека, в отличие от  установки Джозефа Ранка.</a:t>
            </a:r>
          </a:p>
          <a:p>
            <a:endParaRPr lang="ru-RU" dirty="0"/>
          </a:p>
        </p:txBody>
      </p:sp>
      <p:sp>
        <p:nvSpPr>
          <p:cNvPr id="9" name="TextBox 8"/>
          <p:cNvSpPr txBox="1"/>
          <p:nvPr/>
        </p:nvSpPr>
        <p:spPr>
          <a:xfrm>
            <a:off x="214282" y="214290"/>
            <a:ext cx="7572428" cy="523220"/>
          </a:xfrm>
          <a:prstGeom prst="rect">
            <a:avLst/>
          </a:prstGeom>
          <a:noFill/>
        </p:spPr>
        <p:txBody>
          <a:bodyPr wrap="square" rtlCol="0">
            <a:spAutoFit/>
          </a:bodyPr>
          <a:lstStyle/>
          <a:p>
            <a:r>
              <a:rPr lang="ru-RU" sz="2800" dirty="0" smtClean="0"/>
              <a:t>Другие источники получения пресной воды</a:t>
            </a:r>
            <a:endParaRPr lang="ru-RU" sz="2800" dirty="0"/>
          </a:p>
        </p:txBody>
      </p:sp>
      <p:sp>
        <p:nvSpPr>
          <p:cNvPr id="10" name="TextBox 9"/>
          <p:cNvSpPr txBox="1"/>
          <p:nvPr/>
        </p:nvSpPr>
        <p:spPr>
          <a:xfrm>
            <a:off x="357158" y="928670"/>
            <a:ext cx="4000528" cy="369332"/>
          </a:xfrm>
          <a:prstGeom prst="rect">
            <a:avLst/>
          </a:prstGeom>
          <a:noFill/>
        </p:spPr>
        <p:txBody>
          <a:bodyPr wrap="square" rtlCol="0">
            <a:spAutoFit/>
          </a:bodyPr>
          <a:lstStyle/>
          <a:p>
            <a:r>
              <a:rPr lang="ru-RU" dirty="0" smtClean="0"/>
              <a:t>Солнечный дистиллятор</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88319_original.jpg"/>
          <p:cNvPicPr>
            <a:picLocks noChangeAspect="1"/>
          </p:cNvPicPr>
          <p:nvPr/>
        </p:nvPicPr>
        <p:blipFill>
          <a:blip r:embed="rId2"/>
          <a:stretch>
            <a:fillRect/>
          </a:stretch>
        </p:blipFill>
        <p:spPr>
          <a:xfrm>
            <a:off x="0" y="0"/>
            <a:ext cx="9144000" cy="7143776"/>
          </a:xfrm>
          <a:prstGeom prst="rect">
            <a:avLst/>
          </a:prstGeom>
        </p:spPr>
      </p:pic>
      <p:sp>
        <p:nvSpPr>
          <p:cNvPr id="6" name="TextBox 5"/>
          <p:cNvSpPr txBox="1"/>
          <p:nvPr/>
        </p:nvSpPr>
        <p:spPr>
          <a:xfrm>
            <a:off x="428596" y="1925413"/>
            <a:ext cx="7929618" cy="923330"/>
          </a:xfrm>
          <a:prstGeom prst="rect">
            <a:avLst/>
          </a:prstGeom>
          <a:noFill/>
        </p:spPr>
        <p:txBody>
          <a:bodyPr wrap="square" rtlCol="0">
            <a:spAutoFit/>
          </a:bodyPr>
          <a:lstStyle/>
          <a:p>
            <a:r>
              <a:rPr lang="ru-RU" dirty="0" smtClean="0"/>
              <a:t/>
            </a:r>
            <a:br>
              <a:rPr lang="ru-RU" dirty="0" smtClean="0"/>
            </a:br>
            <a:endParaRPr lang="ru-RU" b="1" dirty="0" smtClean="0"/>
          </a:p>
          <a:p>
            <a:endParaRPr lang="ru-RU" dirty="0"/>
          </a:p>
        </p:txBody>
      </p:sp>
      <p:pic>
        <p:nvPicPr>
          <p:cNvPr id="8" name="Рисунок 7" descr="009.jpg"/>
          <p:cNvPicPr>
            <a:picLocks noChangeAspect="1"/>
          </p:cNvPicPr>
          <p:nvPr/>
        </p:nvPicPr>
        <p:blipFill>
          <a:blip r:embed="rId3"/>
          <a:stretch>
            <a:fillRect/>
          </a:stretch>
        </p:blipFill>
        <p:spPr>
          <a:xfrm>
            <a:off x="0" y="1285860"/>
            <a:ext cx="5424447" cy="5214975"/>
          </a:xfrm>
          <a:prstGeom prst="rect">
            <a:avLst/>
          </a:prstGeom>
        </p:spPr>
      </p:pic>
      <p:sp>
        <p:nvSpPr>
          <p:cNvPr id="10" name="TextBox 9"/>
          <p:cNvSpPr txBox="1"/>
          <p:nvPr/>
        </p:nvSpPr>
        <p:spPr>
          <a:xfrm>
            <a:off x="3286116" y="785794"/>
            <a:ext cx="5857884" cy="5909310"/>
          </a:xfrm>
          <a:prstGeom prst="rect">
            <a:avLst/>
          </a:prstGeom>
          <a:noFill/>
        </p:spPr>
        <p:txBody>
          <a:bodyPr wrap="square" rtlCol="0">
            <a:spAutoFit/>
          </a:bodyPr>
          <a:lstStyle/>
          <a:p>
            <a:r>
              <a:rPr lang="ru-RU" dirty="0" smtClean="0">
                <a:solidFill>
                  <a:schemeClr val="tx1">
                    <a:lumMod val="95000"/>
                    <a:lumOff val="5000"/>
                  </a:schemeClr>
                </a:solidFill>
              </a:rPr>
              <a:t>1 - несущие стены башни, выполнены в виде стеновых подпор и термоустойчивой кровли d=200 м;</a:t>
            </a:r>
            <a:br>
              <a:rPr lang="ru-RU" dirty="0" smtClean="0">
                <a:solidFill>
                  <a:schemeClr val="tx1">
                    <a:lumMod val="95000"/>
                    <a:lumOff val="5000"/>
                  </a:schemeClr>
                </a:solidFill>
              </a:rPr>
            </a:br>
            <a:r>
              <a:rPr lang="ru-RU" dirty="0" smtClean="0">
                <a:solidFill>
                  <a:schemeClr val="tx1">
                    <a:lumMod val="95000"/>
                    <a:lumOff val="5000"/>
                  </a:schemeClr>
                </a:solidFill>
              </a:rPr>
              <a:t>2 - труба выполнена в виде усеченного конуса, нижний </a:t>
            </a:r>
            <a:r>
              <a:rPr lang="ru-RU" dirty="0" err="1" smtClean="0">
                <a:solidFill>
                  <a:schemeClr val="tx1">
                    <a:lumMod val="95000"/>
                    <a:lumOff val="5000"/>
                  </a:schemeClr>
                </a:solidFill>
              </a:rPr>
              <a:t>d=</a:t>
            </a:r>
            <a:r>
              <a:rPr lang="ru-RU" dirty="0" smtClean="0">
                <a:solidFill>
                  <a:schemeClr val="tx1">
                    <a:lumMod val="95000"/>
                    <a:lumOff val="5000"/>
                  </a:schemeClr>
                </a:solidFill>
              </a:rPr>
              <a:t> 50 м, верхний </a:t>
            </a:r>
            <a:r>
              <a:rPr lang="ru-RU" dirty="0" err="1" smtClean="0">
                <a:solidFill>
                  <a:schemeClr val="tx1">
                    <a:lumMod val="95000"/>
                    <a:lumOff val="5000"/>
                  </a:schemeClr>
                </a:solidFill>
              </a:rPr>
              <a:t>d=</a:t>
            </a:r>
            <a:r>
              <a:rPr lang="ru-RU" dirty="0" smtClean="0">
                <a:solidFill>
                  <a:schemeClr val="tx1">
                    <a:lumMod val="95000"/>
                    <a:lumOff val="5000"/>
                  </a:schemeClr>
                </a:solidFill>
              </a:rPr>
              <a:t> 20 м, h=100 м;</a:t>
            </a:r>
            <a:br>
              <a:rPr lang="ru-RU" dirty="0" smtClean="0">
                <a:solidFill>
                  <a:schemeClr val="tx1">
                    <a:lumMod val="95000"/>
                    <a:lumOff val="5000"/>
                  </a:schemeClr>
                </a:solidFill>
              </a:rPr>
            </a:br>
            <a:r>
              <a:rPr lang="ru-RU" dirty="0" smtClean="0">
                <a:solidFill>
                  <a:schemeClr val="tx1">
                    <a:lumMod val="95000"/>
                    <a:lumOff val="5000"/>
                  </a:schemeClr>
                </a:solidFill>
              </a:rPr>
              <a:t>3 - воздушные потоки внутри башни и место соединение трубок </a:t>
            </a:r>
            <a:r>
              <a:rPr lang="ru-RU" dirty="0" err="1" smtClean="0">
                <a:solidFill>
                  <a:schemeClr val="tx1">
                    <a:lumMod val="95000"/>
                    <a:lumOff val="5000"/>
                  </a:schemeClr>
                </a:solidFill>
              </a:rPr>
              <a:t>Вентури</a:t>
            </a:r>
            <a:r>
              <a:rPr lang="ru-RU" dirty="0" smtClean="0">
                <a:solidFill>
                  <a:schemeClr val="tx1">
                    <a:lumMod val="95000"/>
                    <a:lumOff val="5000"/>
                  </a:schemeClr>
                </a:solidFill>
              </a:rPr>
              <a:t>;</a:t>
            </a:r>
            <a:br>
              <a:rPr lang="ru-RU" dirty="0" smtClean="0">
                <a:solidFill>
                  <a:schemeClr val="tx1">
                    <a:lumMod val="95000"/>
                    <a:lumOff val="5000"/>
                  </a:schemeClr>
                </a:solidFill>
              </a:rPr>
            </a:br>
            <a:r>
              <a:rPr lang="ru-RU" dirty="0" smtClean="0">
                <a:solidFill>
                  <a:schemeClr val="tx1">
                    <a:lumMod val="95000"/>
                    <a:lumOff val="5000"/>
                  </a:schemeClr>
                </a:solidFill>
              </a:rPr>
              <a:t>4 - электрогенератор на 11 МВт;</a:t>
            </a:r>
            <a:br>
              <a:rPr lang="ru-RU" dirty="0" smtClean="0">
                <a:solidFill>
                  <a:schemeClr val="tx1">
                    <a:lumMod val="95000"/>
                    <a:lumOff val="5000"/>
                  </a:schemeClr>
                </a:solidFill>
              </a:rPr>
            </a:br>
            <a:r>
              <a:rPr lang="ru-RU" dirty="0" smtClean="0">
                <a:solidFill>
                  <a:schemeClr val="tx1">
                    <a:lumMod val="95000"/>
                    <a:lumOff val="5000"/>
                  </a:schemeClr>
                </a:solidFill>
              </a:rPr>
              <a:t>5 - трубы, по которым стекает полученная вода в емкость по спирали;</a:t>
            </a:r>
            <a:br>
              <a:rPr lang="ru-RU" dirty="0" smtClean="0">
                <a:solidFill>
                  <a:schemeClr val="tx1">
                    <a:lumMod val="95000"/>
                    <a:lumOff val="5000"/>
                  </a:schemeClr>
                </a:solidFill>
              </a:rPr>
            </a:br>
            <a:r>
              <a:rPr lang="ru-RU" dirty="0" smtClean="0">
                <a:solidFill>
                  <a:schemeClr val="tx1">
                    <a:lumMod val="95000"/>
                    <a:lumOff val="5000"/>
                  </a:schemeClr>
                </a:solidFill>
              </a:rPr>
              <a:t>6 - место усеченной трубки </a:t>
            </a:r>
            <a:r>
              <a:rPr lang="ru-RU" dirty="0" err="1" smtClean="0">
                <a:solidFill>
                  <a:schemeClr val="tx1">
                    <a:lumMod val="95000"/>
                    <a:lumOff val="5000"/>
                  </a:schemeClr>
                </a:solidFill>
              </a:rPr>
              <a:t>Вентури</a:t>
            </a:r>
            <a:r>
              <a:rPr lang="ru-RU" dirty="0" smtClean="0">
                <a:solidFill>
                  <a:schemeClr val="tx1">
                    <a:lumMod val="95000"/>
                    <a:lumOff val="5000"/>
                  </a:schemeClr>
                </a:solidFill>
              </a:rPr>
              <a:t> </a:t>
            </a:r>
            <a:r>
              <a:rPr lang="ru-RU" dirty="0" err="1" smtClean="0">
                <a:solidFill>
                  <a:schemeClr val="tx1">
                    <a:lumMod val="95000"/>
                    <a:lumOff val="5000"/>
                  </a:schemeClr>
                </a:solidFill>
              </a:rPr>
              <a:t>d</a:t>
            </a:r>
            <a:r>
              <a:rPr lang="ru-RU" dirty="0" smtClean="0">
                <a:solidFill>
                  <a:schemeClr val="tx1">
                    <a:lumMod val="95000"/>
                    <a:lumOff val="5000"/>
                  </a:schemeClr>
                </a:solidFill>
              </a:rPr>
              <a:t> нижней точки = 3,1 м, скорость воздушного потока за счет вакуума составляет 150-280 м/с.</a:t>
            </a:r>
            <a:br>
              <a:rPr lang="ru-RU" dirty="0" smtClean="0">
                <a:solidFill>
                  <a:schemeClr val="tx1">
                    <a:lumMod val="95000"/>
                    <a:lumOff val="5000"/>
                  </a:schemeClr>
                </a:solidFill>
              </a:rPr>
            </a:br>
            <a:r>
              <a:rPr lang="ru-RU" dirty="0" smtClean="0">
                <a:solidFill>
                  <a:schemeClr val="tx1">
                    <a:lumMod val="95000"/>
                    <a:lumOff val="5000"/>
                  </a:schemeClr>
                </a:solidFill>
              </a:rPr>
              <a:t>7 - воздушный </a:t>
            </a:r>
            <a:r>
              <a:rPr lang="ru-RU" dirty="0" err="1" smtClean="0">
                <a:solidFill>
                  <a:schemeClr val="tx1">
                    <a:lumMod val="95000"/>
                    <a:lumOff val="5000"/>
                  </a:schemeClr>
                </a:solidFill>
              </a:rPr>
              <a:t>дифлектор</a:t>
            </a:r>
            <a:r>
              <a:rPr lang="ru-RU" dirty="0" smtClean="0">
                <a:solidFill>
                  <a:schemeClr val="tx1">
                    <a:lumMod val="95000"/>
                    <a:lumOff val="5000"/>
                  </a:schemeClr>
                </a:solidFill>
              </a:rPr>
              <a:t>;</a:t>
            </a:r>
            <a:br>
              <a:rPr lang="ru-RU" dirty="0" smtClean="0">
                <a:solidFill>
                  <a:schemeClr val="tx1">
                    <a:lumMod val="95000"/>
                    <a:lumOff val="5000"/>
                  </a:schemeClr>
                </a:solidFill>
              </a:rPr>
            </a:br>
            <a:r>
              <a:rPr lang="ru-RU" dirty="0" smtClean="0">
                <a:solidFill>
                  <a:schemeClr val="tx1">
                    <a:lumMod val="95000"/>
                    <a:lumOff val="5000"/>
                  </a:schemeClr>
                </a:solidFill>
              </a:rPr>
              <a:t>8 - прямая труба от башни к емкости;</a:t>
            </a:r>
            <a:br>
              <a:rPr lang="ru-RU" dirty="0" smtClean="0">
                <a:solidFill>
                  <a:schemeClr val="tx1">
                    <a:lumMod val="95000"/>
                    <a:lumOff val="5000"/>
                  </a:schemeClr>
                </a:solidFill>
              </a:rPr>
            </a:br>
            <a:r>
              <a:rPr lang="ru-RU" dirty="0" smtClean="0">
                <a:solidFill>
                  <a:schemeClr val="tx1">
                    <a:lumMod val="95000"/>
                    <a:lumOff val="5000"/>
                  </a:schemeClr>
                </a:solidFill>
              </a:rPr>
              <a:t>9 - емкость для хранения воды;</a:t>
            </a:r>
            <a:br>
              <a:rPr lang="ru-RU" dirty="0" smtClean="0">
                <a:solidFill>
                  <a:schemeClr val="tx1">
                    <a:lumMod val="95000"/>
                    <a:lumOff val="5000"/>
                  </a:schemeClr>
                </a:solidFill>
              </a:rPr>
            </a:br>
            <a:r>
              <a:rPr lang="ru-RU" dirty="0" smtClean="0">
                <a:solidFill>
                  <a:schemeClr val="tx1">
                    <a:lumMod val="95000"/>
                    <a:lumOff val="5000"/>
                  </a:schemeClr>
                </a:solidFill>
              </a:rPr>
              <a:t>10 - электростатические улавливатели заряженных молекул воздуха (+/-);</a:t>
            </a:r>
            <a:br>
              <a:rPr lang="ru-RU" dirty="0" smtClean="0">
                <a:solidFill>
                  <a:schemeClr val="tx1">
                    <a:lumMod val="95000"/>
                    <a:lumOff val="5000"/>
                  </a:schemeClr>
                </a:solidFill>
              </a:rPr>
            </a:br>
            <a:r>
              <a:rPr lang="ru-RU" dirty="0" smtClean="0">
                <a:solidFill>
                  <a:schemeClr val="tx1">
                    <a:lumMod val="95000"/>
                    <a:lumOff val="5000"/>
                  </a:schemeClr>
                </a:solidFill>
              </a:rPr>
              <a:t>11 - высокочастотное электрооборудование для систем возбуждения и поддержки стабильных стримерных разрядов;</a:t>
            </a:r>
            <a:br>
              <a:rPr lang="ru-RU" dirty="0" smtClean="0">
                <a:solidFill>
                  <a:schemeClr val="tx1">
                    <a:lumMod val="95000"/>
                    <a:lumOff val="5000"/>
                  </a:schemeClr>
                </a:solidFill>
              </a:rPr>
            </a:br>
            <a:r>
              <a:rPr lang="ru-RU" dirty="0" smtClean="0">
                <a:solidFill>
                  <a:schemeClr val="tx1">
                    <a:lumMod val="95000"/>
                    <a:lumOff val="5000"/>
                  </a:schemeClr>
                </a:solidFill>
              </a:rPr>
              <a:t>12 - звукоизоляционная камера.</a:t>
            </a:r>
            <a:endParaRPr lang="ru-RU" dirty="0">
              <a:solidFill>
                <a:schemeClr val="tx1">
                  <a:lumMod val="95000"/>
                  <a:lumOff val="5000"/>
                </a:schemeClr>
              </a:solidFill>
            </a:endParaRPr>
          </a:p>
        </p:txBody>
      </p:sp>
      <p:sp>
        <p:nvSpPr>
          <p:cNvPr id="11" name="TextBox 10"/>
          <p:cNvSpPr txBox="1"/>
          <p:nvPr/>
        </p:nvSpPr>
        <p:spPr>
          <a:xfrm>
            <a:off x="357158" y="142852"/>
            <a:ext cx="7929618" cy="400110"/>
          </a:xfrm>
          <a:prstGeom prst="rect">
            <a:avLst/>
          </a:prstGeom>
          <a:noFill/>
        </p:spPr>
        <p:txBody>
          <a:bodyPr wrap="square" rtlCol="0">
            <a:spAutoFit/>
          </a:bodyPr>
          <a:lstStyle/>
          <a:p>
            <a:r>
              <a:rPr lang="ru-RU" sz="2000" dirty="0" smtClean="0">
                <a:latin typeface="Times New Roman" pitchFamily="18" charset="0"/>
                <a:cs typeface="Times New Roman" pitchFamily="18" charset="0"/>
              </a:rPr>
              <a:t> Изъятие воды из воздуха электростатическим осаждением</a:t>
            </a:r>
            <a:endParaRPr lang="ru-RU"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88319_original.jpg"/>
          <p:cNvPicPr>
            <a:picLocks noChangeAspect="1"/>
          </p:cNvPicPr>
          <p:nvPr/>
        </p:nvPicPr>
        <p:blipFill>
          <a:blip r:embed="rId2"/>
          <a:stretch>
            <a:fillRect/>
          </a:stretch>
        </p:blipFill>
        <p:spPr>
          <a:xfrm>
            <a:off x="0" y="0"/>
            <a:ext cx="9144000" cy="7143776"/>
          </a:xfrm>
          <a:prstGeom prst="rect">
            <a:avLst/>
          </a:prstGeom>
        </p:spPr>
      </p:pic>
      <p:sp>
        <p:nvSpPr>
          <p:cNvPr id="6" name="TextBox 5"/>
          <p:cNvSpPr txBox="1"/>
          <p:nvPr/>
        </p:nvSpPr>
        <p:spPr>
          <a:xfrm>
            <a:off x="428596" y="1925413"/>
            <a:ext cx="7929618" cy="923330"/>
          </a:xfrm>
          <a:prstGeom prst="rect">
            <a:avLst/>
          </a:prstGeom>
          <a:noFill/>
        </p:spPr>
        <p:txBody>
          <a:bodyPr wrap="square" rtlCol="0">
            <a:spAutoFit/>
          </a:bodyPr>
          <a:lstStyle/>
          <a:p>
            <a:r>
              <a:rPr lang="ru-RU" dirty="0" smtClean="0"/>
              <a:t/>
            </a:r>
            <a:br>
              <a:rPr lang="ru-RU" dirty="0" smtClean="0"/>
            </a:br>
            <a:endParaRPr lang="ru-RU" b="1" dirty="0" smtClean="0"/>
          </a:p>
          <a:p>
            <a:endParaRPr lang="ru-RU" dirty="0"/>
          </a:p>
        </p:txBody>
      </p:sp>
      <p:sp>
        <p:nvSpPr>
          <p:cNvPr id="7" name="TextBox 6"/>
          <p:cNvSpPr txBox="1"/>
          <p:nvPr/>
        </p:nvSpPr>
        <p:spPr>
          <a:xfrm>
            <a:off x="0" y="0"/>
            <a:ext cx="9144000" cy="2031325"/>
          </a:xfrm>
          <a:prstGeom prst="rect">
            <a:avLst/>
          </a:prstGeom>
          <a:noFill/>
        </p:spPr>
        <p:txBody>
          <a:bodyPr wrap="square" rtlCol="0">
            <a:spAutoFit/>
          </a:bodyPr>
          <a:lstStyle/>
          <a:p>
            <a:r>
              <a:rPr lang="ru-RU" dirty="0" smtClean="0"/>
              <a:t>Осуществляется путем электростатического осаждения водяных паров из воздуха, предварительно ионизируя молекулы воздуха, включает высоковольтное электрооборудование для систем возбуждения и поддержки стабильных стримерных разрядов в устройствах и электростатическое осаждение частиц, башню, которая в верхней части оснащена дефлектором для использования энергии ветра. Наружная поверхность башни выполнена из теплосберигающих материалов. </a:t>
            </a:r>
          </a:p>
          <a:p>
            <a:endParaRPr lang="ru-RU" dirty="0"/>
          </a:p>
        </p:txBody>
      </p:sp>
      <p:pic>
        <p:nvPicPr>
          <p:cNvPr id="11" name="Рисунок 10" descr="001.jpg"/>
          <p:cNvPicPr>
            <a:picLocks noChangeAspect="1"/>
          </p:cNvPicPr>
          <p:nvPr/>
        </p:nvPicPr>
        <p:blipFill>
          <a:blip r:embed="rId3"/>
          <a:stretch>
            <a:fillRect/>
          </a:stretch>
        </p:blipFill>
        <p:spPr>
          <a:xfrm>
            <a:off x="214282" y="2000240"/>
            <a:ext cx="6181243" cy="46434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88319_original.jpg"/>
          <p:cNvPicPr>
            <a:picLocks noChangeAspect="1"/>
          </p:cNvPicPr>
          <p:nvPr/>
        </p:nvPicPr>
        <p:blipFill>
          <a:blip r:embed="rId2"/>
          <a:stretch>
            <a:fillRect/>
          </a:stretch>
        </p:blipFill>
        <p:spPr>
          <a:xfrm>
            <a:off x="0" y="-285776"/>
            <a:ext cx="9144000" cy="7143776"/>
          </a:xfrm>
          <a:prstGeom prst="rect">
            <a:avLst/>
          </a:prstGeom>
        </p:spPr>
      </p:pic>
      <p:sp>
        <p:nvSpPr>
          <p:cNvPr id="6" name="TextBox 5"/>
          <p:cNvSpPr txBox="1"/>
          <p:nvPr/>
        </p:nvSpPr>
        <p:spPr>
          <a:xfrm>
            <a:off x="285720" y="214290"/>
            <a:ext cx="7929618" cy="3970318"/>
          </a:xfrm>
          <a:prstGeom prst="rect">
            <a:avLst/>
          </a:prstGeom>
          <a:noFill/>
        </p:spPr>
        <p:txBody>
          <a:bodyPr wrap="square" rtlCol="0">
            <a:spAutoFit/>
          </a:bodyPr>
          <a:lstStyle/>
          <a:p>
            <a:r>
              <a:rPr lang="ru-RU" b="1" dirty="0" smtClean="0">
                <a:latin typeface="Times New Roman" pitchFamily="18" charset="0"/>
                <a:cs typeface="Times New Roman" pitchFamily="18" charset="0"/>
              </a:rPr>
              <a:t>Цель разработки - расширение функциональных свойств.</a:t>
            </a:r>
          </a:p>
          <a:p>
            <a:endParaRPr lang="ru-RU"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Заключение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Следует отметить, что вариантов конструкций реализующих предлагаемую технологию очень много. При опреснении морской воды возможно использование энергии волн . Преимущества предлагаемой технологии в экологической безопасности, возможности работать на больших скоростях ветра и широком диапазоне энергетической мощности и производительности воды. В настоящее время изготавливается опытный образец одного из вариантов устройства для реализации описанной технологии. </a:t>
            </a:r>
            <a:r>
              <a:rPr lang="ru-RU" dirty="0" smtClean="0"/>
              <a:t/>
            </a:r>
            <a:br>
              <a:rPr lang="ru-RU" dirty="0" smtClean="0"/>
            </a:br>
            <a:endParaRPr lang="ru-RU" b="1"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6" name="TextBox 5"/>
          <p:cNvSpPr txBox="1"/>
          <p:nvPr/>
        </p:nvSpPr>
        <p:spPr>
          <a:xfrm>
            <a:off x="428596" y="1925413"/>
            <a:ext cx="7929618" cy="923330"/>
          </a:xfrm>
          <a:prstGeom prst="rect">
            <a:avLst/>
          </a:prstGeom>
          <a:noFill/>
        </p:spPr>
        <p:txBody>
          <a:bodyPr wrap="square" rtlCol="0">
            <a:spAutoFit/>
          </a:bodyPr>
          <a:lstStyle/>
          <a:p>
            <a:r>
              <a:rPr lang="ru-RU" dirty="0" smtClean="0"/>
              <a:t/>
            </a:r>
            <a:br>
              <a:rPr lang="ru-RU" dirty="0" smtClean="0"/>
            </a:br>
            <a:endParaRPr lang="ru-RU" b="1" dirty="0" smtClean="0"/>
          </a:p>
          <a:p>
            <a:endParaRPr lang="ru-RU" dirty="0"/>
          </a:p>
        </p:txBody>
      </p:sp>
      <p:pic>
        <p:nvPicPr>
          <p:cNvPr id="7" name="Рисунок 6" descr="Безымянный.png"/>
          <p:cNvPicPr>
            <a:picLocks noChangeAspect="1"/>
          </p:cNvPicPr>
          <p:nvPr/>
        </p:nvPicPr>
        <p:blipFill>
          <a:blip r:embed="rId2"/>
          <a:stretch>
            <a:fillRect/>
          </a:stretch>
        </p:blipFill>
        <p:spPr>
          <a:xfrm>
            <a:off x="0" y="0"/>
            <a:ext cx="9143999"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88319_original.jpg"/>
          <p:cNvPicPr>
            <a:picLocks noChangeAspect="1"/>
          </p:cNvPicPr>
          <p:nvPr/>
        </p:nvPicPr>
        <p:blipFill>
          <a:blip r:embed="rId2"/>
          <a:stretch>
            <a:fillRect/>
          </a:stretch>
        </p:blipFill>
        <p:spPr>
          <a:xfrm>
            <a:off x="0" y="0"/>
            <a:ext cx="9144000" cy="7143776"/>
          </a:xfrm>
          <a:prstGeom prst="rect">
            <a:avLst/>
          </a:prstGeom>
        </p:spPr>
      </p:pic>
      <p:sp>
        <p:nvSpPr>
          <p:cNvPr id="6" name="TextBox 5"/>
          <p:cNvSpPr txBox="1"/>
          <p:nvPr/>
        </p:nvSpPr>
        <p:spPr>
          <a:xfrm>
            <a:off x="642910" y="214290"/>
            <a:ext cx="7572428" cy="584775"/>
          </a:xfrm>
          <a:prstGeom prst="rect">
            <a:avLst/>
          </a:prstGeom>
          <a:noFill/>
        </p:spPr>
        <p:txBody>
          <a:bodyPr wrap="square" rtlCol="0">
            <a:spAutoFit/>
          </a:bodyPr>
          <a:lstStyle/>
          <a:p>
            <a:r>
              <a:rPr lang="ru-RU" sz="3200" dirty="0" smtClean="0">
                <a:latin typeface="Times New Roman" pitchFamily="18" charset="0"/>
                <a:cs typeface="Times New Roman" pitchFamily="18" charset="0"/>
              </a:rPr>
              <a:t>Введение</a:t>
            </a:r>
            <a:endParaRPr lang="ru-RU" sz="3200" dirty="0">
              <a:latin typeface="Times New Roman" pitchFamily="18" charset="0"/>
              <a:cs typeface="Times New Roman" pitchFamily="18" charset="0"/>
            </a:endParaRPr>
          </a:p>
        </p:txBody>
      </p:sp>
      <p:sp>
        <p:nvSpPr>
          <p:cNvPr id="7" name="TextBox 6"/>
          <p:cNvSpPr txBox="1"/>
          <p:nvPr/>
        </p:nvSpPr>
        <p:spPr>
          <a:xfrm>
            <a:off x="214282" y="1071546"/>
            <a:ext cx="8929718" cy="5909310"/>
          </a:xfrm>
          <a:prstGeom prst="rect">
            <a:avLst/>
          </a:prstGeom>
          <a:noFill/>
        </p:spPr>
        <p:txBody>
          <a:bodyPr wrap="square" rtlCol="0">
            <a:spAutoFit/>
          </a:bodyPr>
          <a:lstStyle/>
          <a:p>
            <a:r>
              <a:rPr lang="ru-RU" dirty="0" smtClean="0">
                <a:latin typeface="Times New Roman" pitchFamily="18" charset="0"/>
                <a:cs typeface="Times New Roman" pitchFamily="18" charset="0"/>
              </a:rPr>
              <a:t> В настоящее время проблема снабжения населения и промышленных предприятий пресной водой является очень острой.   </a:t>
            </a:r>
            <a:r>
              <a:rPr lang="ru-RU" dirty="0" smtClean="0"/>
              <a:t>За  последние  116  лет  (с  1900  по  2016  годы)  население  земного  шара  выросло  в </a:t>
            </a:r>
          </a:p>
          <a:p>
            <a:r>
              <a:rPr lang="ru-RU" dirty="0" smtClean="0"/>
              <a:t> три  раза,  в  то  время  как </a:t>
            </a:r>
            <a:br>
              <a:rPr lang="ru-RU" dirty="0" smtClean="0"/>
            </a:br>
            <a:r>
              <a:rPr lang="ru-RU" dirty="0" smtClean="0"/>
              <a:t>потребление  пресной  воды  на  коммунальные  нужды  увеличилось  в  13  раз.</a:t>
            </a:r>
          </a:p>
          <a:p>
            <a:r>
              <a:rPr lang="ru-RU" dirty="0" smtClean="0"/>
              <a:t> </a:t>
            </a:r>
            <a:r>
              <a:rPr lang="ru-RU" dirty="0" smtClean="0">
                <a:latin typeface="Times New Roman" pitchFamily="18" charset="0"/>
                <a:cs typeface="Times New Roman" pitchFamily="18" charset="0"/>
              </a:rPr>
              <a:t>Сложности обеспечения населения пресной водой </a:t>
            </a:r>
            <a:r>
              <a:rPr lang="ru-RU" dirty="0" smtClean="0"/>
              <a:t>  существуют  не  только  в  странах  Ближневосточного  и  Африканского </a:t>
            </a:r>
            <a:br>
              <a:rPr lang="ru-RU" dirty="0" smtClean="0"/>
            </a:br>
            <a:r>
              <a:rPr lang="ru-RU" dirty="0" smtClean="0"/>
              <a:t>региона,  но и  в Китае, Индии, Пакистане и даже в США. Дефицит и низкое  качество </a:t>
            </a:r>
          </a:p>
          <a:p>
            <a:r>
              <a:rPr lang="ru-RU" dirty="0" smtClean="0"/>
              <a:t>воды составляют угрозу национальной безопасности многих стран. В воде могут быть обнаружены повышенные концентрации токсичных ионов тяжелых металлов (например, кадмия, ртути, свинца, хрома), пестициды, нитраты и фосфаты, нефтепродукты, поверхностно-активные вещества. </a:t>
            </a:r>
            <a:r>
              <a:rPr lang="ru-RU" dirty="0" smtClean="0">
                <a:latin typeface="Times New Roman" pitchFamily="18" charset="0"/>
                <a:cs typeface="Times New Roman" pitchFamily="18" charset="0"/>
              </a:rPr>
              <a:t>В этой связи разработка новых экологически чистых технологий преобразования энергии возобновляемых источников ориентированных также на производство пресной воды является весьма актуальной . Одним из возможных методов решения проблемы является конденсация воды, содержащейся в атмосферном воздухе. Именно на этом методе основан эффект Ранка(1931 г). Изобретение относится к способам автономного получения пресной воды  питьевого качества из воздушных масс с поверхности соленых водоемов  и может быть использовано в быту для удовлетворения потребностей населения в очищенной питьевой воде, а также для потребностей народного хозяйства при ее промышленном использовании.</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88319_original.jpg"/>
          <p:cNvPicPr>
            <a:picLocks noChangeAspect="1"/>
          </p:cNvPicPr>
          <p:nvPr/>
        </p:nvPicPr>
        <p:blipFill>
          <a:blip r:embed="rId2"/>
          <a:stretch>
            <a:fillRect/>
          </a:stretch>
        </p:blipFill>
        <p:spPr>
          <a:xfrm>
            <a:off x="0" y="0"/>
            <a:ext cx="9144000" cy="7143776"/>
          </a:xfrm>
          <a:prstGeom prst="rect">
            <a:avLst/>
          </a:prstGeom>
        </p:spPr>
      </p:pic>
      <p:sp>
        <p:nvSpPr>
          <p:cNvPr id="6" name="TextBox 5"/>
          <p:cNvSpPr txBox="1"/>
          <p:nvPr/>
        </p:nvSpPr>
        <p:spPr>
          <a:xfrm>
            <a:off x="642910" y="214291"/>
            <a:ext cx="7429552" cy="646331"/>
          </a:xfrm>
          <a:prstGeom prst="rect">
            <a:avLst/>
          </a:prstGeom>
          <a:noFill/>
        </p:spPr>
        <p:txBody>
          <a:bodyPr wrap="square" rtlCol="0">
            <a:spAutoFit/>
          </a:bodyPr>
          <a:lstStyle/>
          <a:p>
            <a:r>
              <a:rPr lang="ru-RU" sz="3600" dirty="0" smtClean="0">
                <a:latin typeface="Times New Roman" pitchFamily="18" charset="0"/>
                <a:cs typeface="Times New Roman" pitchFamily="18" charset="0"/>
              </a:rPr>
              <a:t>Принцип работы вихревого эффекта</a:t>
            </a:r>
            <a:endParaRPr lang="ru-RU" sz="3600" dirty="0">
              <a:latin typeface="Times New Roman" pitchFamily="18" charset="0"/>
              <a:cs typeface="Times New Roman" pitchFamily="18" charset="0"/>
            </a:endParaRPr>
          </a:p>
        </p:txBody>
      </p:sp>
      <p:sp>
        <p:nvSpPr>
          <p:cNvPr id="13" name="TextBox 12"/>
          <p:cNvSpPr txBox="1"/>
          <p:nvPr/>
        </p:nvSpPr>
        <p:spPr>
          <a:xfrm>
            <a:off x="0" y="1000108"/>
            <a:ext cx="8429684" cy="2585323"/>
          </a:xfrm>
          <a:prstGeom prst="rect">
            <a:avLst/>
          </a:prstGeom>
          <a:noFill/>
        </p:spPr>
        <p:txBody>
          <a:bodyPr wrap="square" rtlCol="0">
            <a:spAutoFit/>
          </a:bodyPr>
          <a:lstStyle/>
          <a:p>
            <a:r>
              <a:rPr lang="ru-RU" dirty="0" smtClean="0"/>
              <a:t>Извлечение воды из воздуха при помощи вихревого эффекта осуществляется </a:t>
            </a:r>
            <a:r>
              <a:rPr lang="ru-RU" dirty="0" err="1" smtClean="0"/>
              <a:t>по-средствам</a:t>
            </a:r>
            <a:r>
              <a:rPr lang="ru-RU" dirty="0" smtClean="0"/>
              <a:t> вихревых труб, в которых воздушный поток разделяется на горячий поток для технологических нужд и холодный поток для охлаждения конденсационных блоков. </a:t>
            </a:r>
            <a:br>
              <a:rPr lang="ru-RU" dirty="0" smtClean="0"/>
            </a:br>
            <a:r>
              <a:rPr lang="ru-RU" dirty="0" smtClean="0"/>
              <a:t>Ускорение воздушных потоков ветра осуществляется при помощи </a:t>
            </a:r>
            <a:r>
              <a:rPr lang="ru-RU" dirty="0" err="1" smtClean="0"/>
              <a:t>конфузоров</a:t>
            </a:r>
            <a:r>
              <a:rPr lang="ru-RU" dirty="0" smtClean="0"/>
              <a:t>, в которых происходит завихрение и повышение скорости, что приводит к возрастанию кинетической энергии.</a:t>
            </a:r>
            <a:br>
              <a:rPr lang="ru-RU" dirty="0" smtClean="0"/>
            </a:br>
            <a:r>
              <a:rPr lang="ru-RU" dirty="0" smtClean="0"/>
              <a:t/>
            </a:r>
            <a:br>
              <a:rPr lang="ru-RU" dirty="0" smtClean="0"/>
            </a:br>
            <a:endParaRPr lang="ru-RU" dirty="0">
              <a:latin typeface="Times New Roman" pitchFamily="18" charset="0"/>
              <a:cs typeface="Times New Roman" pitchFamily="18" charset="0"/>
            </a:endParaRPr>
          </a:p>
        </p:txBody>
      </p:sp>
      <p:pic>
        <p:nvPicPr>
          <p:cNvPr id="9" name="Рисунок 8" descr="2001_07_11_01.jpg"/>
          <p:cNvPicPr>
            <a:picLocks noChangeAspect="1"/>
          </p:cNvPicPr>
          <p:nvPr/>
        </p:nvPicPr>
        <p:blipFill>
          <a:blip r:embed="rId3"/>
          <a:stretch>
            <a:fillRect/>
          </a:stretch>
        </p:blipFill>
        <p:spPr>
          <a:xfrm>
            <a:off x="928662" y="3143248"/>
            <a:ext cx="6618521" cy="35004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88319_original.jpg"/>
          <p:cNvPicPr>
            <a:picLocks noChangeAspect="1"/>
          </p:cNvPicPr>
          <p:nvPr/>
        </p:nvPicPr>
        <p:blipFill>
          <a:blip r:embed="rId2"/>
          <a:stretch>
            <a:fillRect/>
          </a:stretch>
        </p:blipFill>
        <p:spPr>
          <a:xfrm>
            <a:off x="0" y="0"/>
            <a:ext cx="9144000" cy="7143776"/>
          </a:xfrm>
          <a:prstGeom prst="rect">
            <a:avLst/>
          </a:prstGeom>
        </p:spPr>
      </p:pic>
      <p:sp>
        <p:nvSpPr>
          <p:cNvPr id="13" name="TextBox 12"/>
          <p:cNvSpPr txBox="1"/>
          <p:nvPr/>
        </p:nvSpPr>
        <p:spPr>
          <a:xfrm>
            <a:off x="0" y="214290"/>
            <a:ext cx="8429684" cy="369332"/>
          </a:xfrm>
          <a:prstGeom prst="rect">
            <a:avLst/>
          </a:prstGeom>
          <a:noFill/>
        </p:spPr>
        <p:txBody>
          <a:bodyPr wrap="square" rtlCol="0">
            <a:spAutoFit/>
          </a:bodyPr>
          <a:lstStyle/>
          <a:p>
            <a:endParaRPr lang="ru-RU" dirty="0">
              <a:latin typeface="Times New Roman" pitchFamily="18" charset="0"/>
              <a:cs typeface="Times New Roman" pitchFamily="18" charset="0"/>
            </a:endParaRPr>
          </a:p>
        </p:txBody>
      </p:sp>
      <p:sp>
        <p:nvSpPr>
          <p:cNvPr id="9" name="TextBox 8"/>
          <p:cNvSpPr txBox="1"/>
          <p:nvPr/>
        </p:nvSpPr>
        <p:spPr>
          <a:xfrm>
            <a:off x="642910" y="214291"/>
            <a:ext cx="7429552" cy="646331"/>
          </a:xfrm>
          <a:prstGeom prst="rect">
            <a:avLst/>
          </a:prstGeom>
          <a:noFill/>
        </p:spPr>
        <p:txBody>
          <a:bodyPr wrap="square" rtlCol="0">
            <a:spAutoFit/>
          </a:bodyPr>
          <a:lstStyle/>
          <a:p>
            <a:endParaRPr lang="ru-RU" sz="3600" dirty="0">
              <a:latin typeface="Times New Roman" pitchFamily="18" charset="0"/>
              <a:cs typeface="Times New Roman" pitchFamily="18" charset="0"/>
            </a:endParaRPr>
          </a:p>
        </p:txBody>
      </p:sp>
      <p:sp>
        <p:nvSpPr>
          <p:cNvPr id="10" name="Прямоугольник 9"/>
          <p:cNvSpPr/>
          <p:nvPr/>
        </p:nvSpPr>
        <p:spPr>
          <a:xfrm>
            <a:off x="0" y="0"/>
            <a:ext cx="8858280" cy="3539430"/>
          </a:xfrm>
          <a:prstGeom prst="rect">
            <a:avLst/>
          </a:prstGeom>
        </p:spPr>
        <p:txBody>
          <a:bodyPr wrap="square">
            <a:spAutoFit/>
          </a:bodyPr>
          <a:lstStyle/>
          <a:p>
            <a:r>
              <a:rPr lang="ru-RU" sz="1400" dirty="0" smtClean="0"/>
              <a:t>Рассмотрим конструкцию вихревой камеры. Цилиндрическая труба 1 соединена с распределительной головкой 2</a:t>
            </a:r>
            <a:r>
              <a:rPr lang="ru-RU" sz="1400" i="1" dirty="0" smtClean="0"/>
              <a:t>,</a:t>
            </a:r>
            <a:r>
              <a:rPr lang="ru-RU" sz="1400" dirty="0" smtClean="0"/>
              <a:t> которая содержит сопловой ввод 3 (</a:t>
            </a:r>
            <a:r>
              <a:rPr lang="ru-RU" sz="1400" dirty="0" err="1" smtClean="0"/>
              <a:t>вихреобразователь</a:t>
            </a:r>
            <a:r>
              <a:rPr lang="ru-RU" sz="1400" dirty="0" smtClean="0"/>
              <a:t>)</a:t>
            </a:r>
            <a:r>
              <a:rPr lang="ru-RU" sz="1400" i="1" dirty="0" smtClean="0"/>
              <a:t>,</a:t>
            </a:r>
            <a:r>
              <a:rPr lang="ru-RU" sz="1400" dirty="0" smtClean="0"/>
              <a:t> диафрагму 4 и трубу холодного потока 5</a:t>
            </a:r>
            <a:r>
              <a:rPr lang="ru-RU" sz="1400" i="1" dirty="0" smtClean="0"/>
              <a:t>.</a:t>
            </a:r>
            <a:r>
              <a:rPr lang="ru-RU" sz="1400" dirty="0" smtClean="0"/>
              <a:t> С противоположной стороны расположен корпус регулирующего вентиля 6 с конусом 7 и трубой 8 горячего потока.</a:t>
            </a:r>
          </a:p>
          <a:p>
            <a:r>
              <a:rPr lang="ru-RU" sz="1400" dirty="0" smtClean="0"/>
              <a:t>Поток сжатого газа подводится к соплу 3</a:t>
            </a:r>
            <a:r>
              <a:rPr lang="ru-RU" sz="1400" i="1" dirty="0" smtClean="0"/>
              <a:t>.</a:t>
            </a:r>
            <a:r>
              <a:rPr lang="ru-RU" sz="1400" dirty="0" smtClean="0"/>
              <a:t> В сопловом вводе и затем в вихревой трубе сжатый газ расширяется и разделяется на два потока - холодный и горячий.  Холодный поток  отводится через диафрагму 4 по трубе холодного потока. Внутреннюю поверхность </a:t>
            </a:r>
            <a:r>
              <a:rPr lang="ru-RU" sz="1400" dirty="0" err="1" smtClean="0"/>
              <a:t>вихреобразователя</a:t>
            </a:r>
            <a:r>
              <a:rPr lang="ru-RU" sz="1400" dirty="0" smtClean="0"/>
              <a:t> предпочтительно выполнять по спирали Архимеда, либо ввод газа в вихревую трубу осуществлять одновременно через несколько симметрично расположенных тангенциальных сопел. Горячий поток </a:t>
            </a:r>
            <a:r>
              <a:rPr lang="en-US" sz="1400" dirty="0" smtClean="0"/>
              <a:t> </a:t>
            </a:r>
            <a:r>
              <a:rPr lang="ru-RU" sz="1400" dirty="0" smtClean="0"/>
              <a:t>отводится с противоположного конца через вентиль 6 по трубе горячего потока. Меняя положение конуса 7, можно изменять расходы и температуры холодного и горячего потоков. Для понижения температуры необходимо расход холодного потока уменьшить (вентиль 7 открывается). Для повышения температуры горячего потока, наоборот, вентиль 7 прикрывается. Образование холодного и горячего потоков может произойти только в том случае, если энергия входящего потока в вихревой трубе распределяется таким образом, чтобы некоторое ее количество отводилось от охлаждаемого потока и передавалось нагреваемому потоку. Суммарное количество энергии холодного и горячего потоков, отводимых из трубы (если она изолирована), по закону сохранения энергии равно количеству энергии поступающего сжатого газа. Перераспределение энергии является результатом сложных газодинамических процессов, </a:t>
            </a:r>
            <a:endParaRPr lang="ru-RU" sz="1400" dirty="0"/>
          </a:p>
        </p:txBody>
      </p:sp>
      <p:pic>
        <p:nvPicPr>
          <p:cNvPr id="12" name="Рисунок 11" descr="image335.jpg"/>
          <p:cNvPicPr>
            <a:picLocks noChangeAspect="1"/>
          </p:cNvPicPr>
          <p:nvPr/>
        </p:nvPicPr>
        <p:blipFill>
          <a:blip r:embed="rId3"/>
          <a:stretch>
            <a:fillRect/>
          </a:stretch>
        </p:blipFill>
        <p:spPr>
          <a:xfrm>
            <a:off x="0" y="3571876"/>
            <a:ext cx="6213739" cy="35004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88319_original.jpg"/>
          <p:cNvPicPr>
            <a:picLocks noChangeAspect="1"/>
          </p:cNvPicPr>
          <p:nvPr/>
        </p:nvPicPr>
        <p:blipFill>
          <a:blip r:embed="rId2"/>
          <a:stretch>
            <a:fillRect/>
          </a:stretch>
        </p:blipFill>
        <p:spPr>
          <a:xfrm>
            <a:off x="0" y="0"/>
            <a:ext cx="9144000" cy="7143776"/>
          </a:xfrm>
          <a:prstGeom prst="rect">
            <a:avLst/>
          </a:prstGeom>
        </p:spPr>
      </p:pic>
      <p:pic>
        <p:nvPicPr>
          <p:cNvPr id="9" name="Рисунок 8" descr="shelk_put_02.jpg"/>
          <p:cNvPicPr>
            <a:picLocks noChangeAspect="1"/>
          </p:cNvPicPr>
          <p:nvPr/>
        </p:nvPicPr>
        <p:blipFill>
          <a:blip r:embed="rId3"/>
          <a:stretch>
            <a:fillRect/>
          </a:stretch>
        </p:blipFill>
        <p:spPr>
          <a:xfrm>
            <a:off x="0" y="0"/>
            <a:ext cx="5872812" cy="4857784"/>
          </a:xfrm>
          <a:prstGeom prst="rect">
            <a:avLst/>
          </a:prstGeom>
        </p:spPr>
      </p:pic>
      <p:sp>
        <p:nvSpPr>
          <p:cNvPr id="10" name="TextBox 9"/>
          <p:cNvSpPr txBox="1"/>
          <p:nvPr/>
        </p:nvSpPr>
        <p:spPr>
          <a:xfrm>
            <a:off x="285720" y="0"/>
            <a:ext cx="8501122" cy="461665"/>
          </a:xfrm>
          <a:prstGeom prst="rect">
            <a:avLst/>
          </a:prstGeom>
          <a:noFill/>
        </p:spPr>
        <p:txBody>
          <a:bodyPr wrap="square" rtlCol="0">
            <a:spAutoFit/>
          </a:bodyPr>
          <a:lstStyle/>
          <a:p>
            <a:endParaRPr lang="ru-RU" sz="2400" dirty="0">
              <a:latin typeface="Times New Roman" pitchFamily="18" charset="0"/>
              <a:cs typeface="Times New Roman" pitchFamily="18" charset="0"/>
            </a:endParaRPr>
          </a:p>
        </p:txBody>
      </p:sp>
      <p:sp>
        <p:nvSpPr>
          <p:cNvPr id="8" name="TextBox 7"/>
          <p:cNvSpPr txBox="1"/>
          <p:nvPr/>
        </p:nvSpPr>
        <p:spPr>
          <a:xfrm>
            <a:off x="5929322" y="214290"/>
            <a:ext cx="3214678" cy="4524315"/>
          </a:xfrm>
          <a:prstGeom prst="rect">
            <a:avLst/>
          </a:prstGeom>
          <a:noFill/>
        </p:spPr>
        <p:txBody>
          <a:bodyPr wrap="square" rtlCol="0">
            <a:spAutoFit/>
          </a:bodyPr>
          <a:lstStyle/>
          <a:p>
            <a:r>
              <a:rPr lang="ru-RU" dirty="0" smtClean="0"/>
              <a:t>На рисунке изображена конструкция колодца, использующаяся в 6 веке н.э.. Конструкция находилась под землей , мы предлагаем усовершенствовать конструкцию колодца , подняв её на поверхность земли , так как чем выше установлен колодец ,тем улавливание воздуха сопловым отверстием будет эффективнее. Возможность поворота соплового отверстия на 180, в зависимости от направления ветра.</a:t>
            </a:r>
            <a:endParaRPr lang="ru-RU" dirty="0"/>
          </a:p>
        </p:txBody>
      </p:sp>
      <p:pic>
        <p:nvPicPr>
          <p:cNvPr id="11" name="Рисунок 10" descr="g.jpg"/>
          <p:cNvPicPr>
            <a:picLocks noChangeAspect="1"/>
          </p:cNvPicPr>
          <p:nvPr/>
        </p:nvPicPr>
        <p:blipFill>
          <a:blip r:embed="rId4"/>
          <a:stretch>
            <a:fillRect/>
          </a:stretch>
        </p:blipFill>
        <p:spPr>
          <a:xfrm>
            <a:off x="5357786" y="4857760"/>
            <a:ext cx="3786214" cy="2238805"/>
          </a:xfrm>
          <a:prstGeom prst="rect">
            <a:avLst/>
          </a:prstGeom>
        </p:spPr>
      </p:pic>
      <p:sp>
        <p:nvSpPr>
          <p:cNvPr id="12" name="TextBox 11"/>
          <p:cNvSpPr txBox="1"/>
          <p:nvPr/>
        </p:nvSpPr>
        <p:spPr>
          <a:xfrm>
            <a:off x="8179587" y="5715016"/>
            <a:ext cx="964413" cy="461665"/>
          </a:xfrm>
          <a:prstGeom prst="rect">
            <a:avLst/>
          </a:prstGeom>
          <a:noFill/>
        </p:spPr>
        <p:txBody>
          <a:bodyPr wrap="square" rtlCol="0">
            <a:spAutoFit/>
          </a:bodyPr>
          <a:lstStyle/>
          <a:p>
            <a:r>
              <a:rPr lang="ru-RU" sz="2400" dirty="0" smtClean="0"/>
              <a:t>180</a:t>
            </a:r>
            <a:r>
              <a:rPr lang="ru-RU" dirty="0" smtClean="0"/>
              <a:t>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88319_original.jpg"/>
          <p:cNvPicPr>
            <a:picLocks noChangeAspect="1"/>
          </p:cNvPicPr>
          <p:nvPr/>
        </p:nvPicPr>
        <p:blipFill>
          <a:blip r:embed="rId2"/>
          <a:stretch>
            <a:fillRect/>
          </a:stretch>
        </p:blipFill>
        <p:spPr>
          <a:xfrm>
            <a:off x="0" y="0"/>
            <a:ext cx="9144000" cy="7143776"/>
          </a:xfrm>
          <a:prstGeom prst="rect">
            <a:avLst/>
          </a:prstGeom>
        </p:spPr>
      </p:pic>
      <p:sp>
        <p:nvSpPr>
          <p:cNvPr id="10" name="TextBox 9"/>
          <p:cNvSpPr txBox="1"/>
          <p:nvPr/>
        </p:nvSpPr>
        <p:spPr>
          <a:xfrm>
            <a:off x="285720" y="0"/>
            <a:ext cx="8501122" cy="461665"/>
          </a:xfrm>
          <a:prstGeom prst="rect">
            <a:avLst/>
          </a:prstGeom>
          <a:noFill/>
        </p:spPr>
        <p:txBody>
          <a:bodyPr wrap="square" rtlCol="0">
            <a:spAutoFit/>
          </a:bodyPr>
          <a:lstStyle/>
          <a:p>
            <a:endParaRPr lang="ru-RU" sz="2400" dirty="0">
              <a:latin typeface="Times New Roman" pitchFamily="18" charset="0"/>
              <a:cs typeface="Times New Roman" pitchFamily="18" charset="0"/>
            </a:endParaRPr>
          </a:p>
        </p:txBody>
      </p:sp>
      <p:sp>
        <p:nvSpPr>
          <p:cNvPr id="11" name="TextBox 10"/>
          <p:cNvSpPr txBox="1"/>
          <p:nvPr/>
        </p:nvSpPr>
        <p:spPr>
          <a:xfrm>
            <a:off x="357158" y="285728"/>
            <a:ext cx="8501122" cy="3970318"/>
          </a:xfrm>
          <a:prstGeom prst="rect">
            <a:avLst/>
          </a:prstGeom>
          <a:noFill/>
        </p:spPr>
        <p:txBody>
          <a:bodyPr wrap="square" rtlCol="0">
            <a:spAutoFit/>
          </a:bodyPr>
          <a:lstStyle/>
          <a:p>
            <a:r>
              <a:rPr lang="ru-RU" dirty="0" smtClean="0"/>
              <a:t>Вода в нем будет добываться из атмосферного воздуха . Благодаря конструкции колодца через его объем будет прокачиваться 1 тыс. м ^3. </a:t>
            </a:r>
          </a:p>
          <a:p>
            <a:r>
              <a:rPr lang="ru-RU" dirty="0" smtClean="0"/>
              <a:t>Известно, что кубический метр атмосферного воздуха в зависимости от влажности содержит от 4 до 25 граммов водяных паров. Существующие ныне установки могут собрать в среднем около 20-30% от этого количества. Так как природа постоянно пополняет запасы воды в воздухе, устройства, производящие воду из атмосферного воздуха, не могут ничем навредить окружающей среде, если будут использованы возобновляемые источники энергии.</a:t>
            </a:r>
          </a:p>
          <a:p>
            <a:r>
              <a:rPr lang="ru-RU" dirty="0" smtClean="0"/>
              <a:t> Мы предлагаем установить такую установку на пассажирских кораблях , также на островах ,лишенных  пресной воды. Так же данное устройство применятся в случае ЧС (землетрясение , наводнение ) , когда нарушена система водоснабжения населения. Устройство ,работающее на основе вихревого эффекта можно установить на краше дома</a:t>
            </a:r>
            <a:r>
              <a:rPr lang="en-US" dirty="0" smtClean="0"/>
              <a:t> </a:t>
            </a:r>
            <a:r>
              <a:rPr lang="ru-RU" dirty="0" smtClean="0"/>
              <a:t>,</a:t>
            </a:r>
            <a:r>
              <a:rPr lang="en-US" dirty="0" smtClean="0"/>
              <a:t> </a:t>
            </a:r>
            <a:r>
              <a:rPr lang="ru-RU" dirty="0" smtClean="0"/>
              <a:t>в случае наводнения , также на автомобиле. </a:t>
            </a:r>
          </a:p>
          <a:p>
            <a:endParaRPr lang="ru-RU" dirty="0"/>
          </a:p>
        </p:txBody>
      </p:sp>
      <p:pic>
        <p:nvPicPr>
          <p:cNvPr id="12" name="Рисунок 11" descr="QM2.jpg"/>
          <p:cNvPicPr>
            <a:picLocks noChangeAspect="1"/>
          </p:cNvPicPr>
          <p:nvPr/>
        </p:nvPicPr>
        <p:blipFill>
          <a:blip r:embed="rId3"/>
          <a:stretch>
            <a:fillRect/>
          </a:stretch>
        </p:blipFill>
        <p:spPr>
          <a:xfrm>
            <a:off x="285720" y="3981450"/>
            <a:ext cx="3810000" cy="2876550"/>
          </a:xfrm>
          <a:prstGeom prst="rect">
            <a:avLst/>
          </a:prstGeom>
        </p:spPr>
      </p:pic>
      <p:pic>
        <p:nvPicPr>
          <p:cNvPr id="13" name="Рисунок 12" descr="image.jpg"/>
          <p:cNvPicPr>
            <a:picLocks noChangeAspect="1"/>
          </p:cNvPicPr>
          <p:nvPr/>
        </p:nvPicPr>
        <p:blipFill>
          <a:blip r:embed="rId4"/>
          <a:stretch>
            <a:fillRect/>
          </a:stretch>
        </p:blipFill>
        <p:spPr>
          <a:xfrm>
            <a:off x="4357686" y="4011663"/>
            <a:ext cx="4286248" cy="28463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274638"/>
            <a:ext cx="5829312" cy="346050"/>
          </a:xfrm>
        </p:spPr>
        <p:txBody>
          <a:bodyPr>
            <a:noAutofit/>
          </a:bodyPr>
          <a:lstStyle/>
          <a:p>
            <a:r>
              <a:rPr lang="ru-RU" sz="1800" b="1" dirty="0" smtClean="0">
                <a:latin typeface="Times New Roman" pitchFamily="18" charset="0"/>
                <a:cs typeface="Times New Roman" pitchFamily="18" charset="0"/>
              </a:rPr>
              <a:t>Структурированная вода</a:t>
            </a:r>
            <a:endParaRPr lang="ru-RU" sz="1800" b="1" dirty="0">
              <a:latin typeface="Times New Roman" pitchFamily="18" charset="0"/>
              <a:cs typeface="Times New Roman" pitchFamily="18" charset="0"/>
            </a:endParaRPr>
          </a:p>
        </p:txBody>
      </p:sp>
      <p:pic>
        <p:nvPicPr>
          <p:cNvPr id="4" name="Рисунок 3" descr="Вихревая гидрокавитационная установка.tif"/>
          <p:cNvPicPr/>
          <p:nvPr/>
        </p:nvPicPr>
        <p:blipFill>
          <a:blip r:embed="rId2" cstate="print"/>
          <a:stretch>
            <a:fillRect/>
          </a:stretch>
        </p:blipFill>
        <p:spPr>
          <a:xfrm>
            <a:off x="99193" y="1071232"/>
            <a:ext cx="2736304" cy="2646427"/>
          </a:xfrm>
          <a:prstGeom prst="rect">
            <a:avLst/>
          </a:prstGeom>
        </p:spPr>
      </p:pic>
      <p:pic>
        <p:nvPicPr>
          <p:cNvPr id="5" name="Рисунок 4" descr="Роторно-пульсационная установка.tif"/>
          <p:cNvPicPr/>
          <p:nvPr/>
        </p:nvPicPr>
        <p:blipFill>
          <a:blip r:embed="rId3" cstate="print"/>
          <a:stretch>
            <a:fillRect/>
          </a:stretch>
        </p:blipFill>
        <p:spPr>
          <a:xfrm>
            <a:off x="5931841" y="1071232"/>
            <a:ext cx="3132187" cy="264642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7505" y="1071231"/>
            <a:ext cx="2952328" cy="2646428"/>
          </a:xfrm>
          <a:prstGeom prst="rect">
            <a:avLst/>
          </a:prstGeom>
        </p:spPr>
      </p:pic>
      <p:sp>
        <p:nvSpPr>
          <p:cNvPr id="7" name="TextBox 6"/>
          <p:cNvSpPr txBox="1"/>
          <p:nvPr/>
        </p:nvSpPr>
        <p:spPr>
          <a:xfrm>
            <a:off x="99193" y="3851178"/>
            <a:ext cx="2736304" cy="523220"/>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Вихревая  </a:t>
            </a:r>
            <a:r>
              <a:rPr lang="ru-RU" sz="1400" dirty="0" err="1">
                <a:latin typeface="Times New Roman" pitchFamily="18" charset="0"/>
                <a:cs typeface="Times New Roman" pitchFamily="18" charset="0"/>
              </a:rPr>
              <a:t>гидрокавитационная</a:t>
            </a:r>
            <a:r>
              <a:rPr lang="ru-RU" sz="1400" dirty="0">
                <a:latin typeface="Times New Roman" pitchFamily="18" charset="0"/>
                <a:cs typeface="Times New Roman" pitchFamily="18" charset="0"/>
              </a:rPr>
              <a:t>   установка </a:t>
            </a:r>
          </a:p>
        </p:txBody>
      </p:sp>
      <p:sp>
        <p:nvSpPr>
          <p:cNvPr id="8" name="TextBox 7"/>
          <p:cNvSpPr txBox="1"/>
          <p:nvPr/>
        </p:nvSpPr>
        <p:spPr>
          <a:xfrm>
            <a:off x="3098733" y="3958899"/>
            <a:ext cx="2569871" cy="307777"/>
          </a:xfrm>
          <a:prstGeom prst="rect">
            <a:avLst/>
          </a:prstGeom>
          <a:noFill/>
        </p:spPr>
        <p:txBody>
          <a:bodyPr wrap="none" rtlCol="0">
            <a:spAutoFit/>
          </a:bodyPr>
          <a:lstStyle/>
          <a:p>
            <a:r>
              <a:rPr lang="ru-RU" sz="1400" dirty="0" smtClean="0">
                <a:latin typeface="Times New Roman" pitchFamily="18" charset="0"/>
                <a:cs typeface="Times New Roman" pitchFamily="18" charset="0"/>
              </a:rPr>
              <a:t>Вихревой </a:t>
            </a:r>
            <a:r>
              <a:rPr lang="ru-RU" sz="1400" dirty="0" err="1" smtClean="0">
                <a:latin typeface="Times New Roman" pitchFamily="18" charset="0"/>
                <a:cs typeface="Times New Roman" pitchFamily="18" charset="0"/>
              </a:rPr>
              <a:t>кавитатор</a:t>
            </a:r>
            <a:r>
              <a:rPr lang="ru-RU" sz="1400" dirty="0" smtClean="0">
                <a:latin typeface="Times New Roman" pitchFamily="18" charset="0"/>
                <a:cs typeface="Times New Roman" pitchFamily="18" charset="0"/>
              </a:rPr>
              <a:t>-смеситель</a:t>
            </a:r>
            <a:endParaRPr lang="ru-RU" sz="1400" dirty="0">
              <a:latin typeface="Times New Roman" pitchFamily="18" charset="0"/>
              <a:cs typeface="Times New Roman" pitchFamily="18" charset="0"/>
            </a:endParaRPr>
          </a:p>
        </p:txBody>
      </p:sp>
      <p:sp>
        <p:nvSpPr>
          <p:cNvPr id="9" name="TextBox 8"/>
          <p:cNvSpPr txBox="1"/>
          <p:nvPr/>
        </p:nvSpPr>
        <p:spPr>
          <a:xfrm>
            <a:off x="6006255" y="3948690"/>
            <a:ext cx="3071097" cy="307777"/>
          </a:xfrm>
          <a:prstGeom prst="rect">
            <a:avLst/>
          </a:prstGeom>
          <a:noFill/>
        </p:spPr>
        <p:txBody>
          <a:bodyPr wrap="none" rtlCol="0">
            <a:spAutoFit/>
          </a:bodyPr>
          <a:lstStyle/>
          <a:p>
            <a:r>
              <a:rPr lang="ru-RU" sz="1400" dirty="0">
                <a:latin typeface="Times New Roman" pitchFamily="18" charset="0"/>
                <a:cs typeface="Times New Roman" pitchFamily="18" charset="0"/>
              </a:rPr>
              <a:t>Роторно -пульсационная   установка </a:t>
            </a:r>
          </a:p>
        </p:txBody>
      </p:sp>
      <p:sp>
        <p:nvSpPr>
          <p:cNvPr id="10" name="TextBox 9"/>
          <p:cNvSpPr txBox="1"/>
          <p:nvPr/>
        </p:nvSpPr>
        <p:spPr>
          <a:xfrm>
            <a:off x="2928926" y="548012"/>
            <a:ext cx="5675522" cy="523220"/>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 Структурированная  вода  не  </a:t>
            </a:r>
            <a:r>
              <a:rPr lang="ru-RU" sz="1400" dirty="0" smtClean="0">
                <a:latin typeface="Times New Roman" pitchFamily="18" charset="0"/>
                <a:cs typeface="Times New Roman" pitchFamily="18" charset="0"/>
              </a:rPr>
              <a:t>содержит посторонних примесей</a:t>
            </a:r>
            <a:endParaRPr lang="en-US" sz="1400" dirty="0" smtClean="0">
              <a:latin typeface="Times New Roman" pitchFamily="18" charset="0"/>
              <a:cs typeface="Times New Roman" pitchFamily="18" charset="0"/>
            </a:endParaRPr>
          </a:p>
          <a:p>
            <a:pPr algn="ctr"/>
            <a:r>
              <a:rPr lang="en-US" sz="1400" dirty="0" smtClean="0">
                <a:latin typeface="Times New Roman" pitchFamily="18" charset="0"/>
                <a:cs typeface="Times New Roman" pitchFamily="18" charset="0"/>
              </a:rPr>
              <a:t>PH ≈ 7</a:t>
            </a:r>
            <a:r>
              <a:rPr lang="ru-RU" sz="1400" dirty="0" smtClean="0">
                <a:latin typeface="Times New Roman" pitchFamily="18" charset="0"/>
                <a:cs typeface="Times New Roman" pitchFamily="18" charset="0"/>
              </a:rPr>
              <a:t>; ОВП </a:t>
            </a:r>
            <a:r>
              <a:rPr lang="en-US"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-100…-200 мВ; СПН </a:t>
            </a:r>
            <a:r>
              <a:rPr lang="en-US"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43 дин/см</a:t>
            </a:r>
            <a:endParaRPr lang="ru-RU" sz="1400" dirty="0">
              <a:latin typeface="Times New Roman" pitchFamily="18" charset="0"/>
              <a:cs typeface="Times New Roman" pitchFamily="18" charset="0"/>
            </a:endParaRPr>
          </a:p>
        </p:txBody>
      </p:sp>
      <p:sp>
        <p:nvSpPr>
          <p:cNvPr id="11" name="TextBox 10"/>
          <p:cNvSpPr txBox="1"/>
          <p:nvPr/>
        </p:nvSpPr>
        <p:spPr>
          <a:xfrm>
            <a:off x="1618725" y="4374398"/>
            <a:ext cx="6194581" cy="307777"/>
          </a:xfrm>
          <a:prstGeom prst="rect">
            <a:avLst/>
          </a:prstGeom>
          <a:noFill/>
        </p:spPr>
        <p:txBody>
          <a:bodyPr wrap="none" rtlCol="0">
            <a:spAutoFit/>
          </a:bodyPr>
          <a:lstStyle/>
          <a:p>
            <a:r>
              <a:rPr lang="ru-RU" sz="1400" dirty="0" smtClean="0">
                <a:latin typeface="Times New Roman" pitchFamily="18" charset="0"/>
                <a:cs typeface="Times New Roman" pitchFamily="18" charset="0"/>
              </a:rPr>
              <a:t>Предпосевная обработка повышает продуктивность с/х культур на 110…130%</a:t>
            </a:r>
            <a:endParaRPr lang="ru-RU" sz="1400" dirty="0">
              <a:latin typeface="Times New Roman" pitchFamily="18" charset="0"/>
              <a:cs typeface="Times New Roman" pitchFamily="18" charset="0"/>
            </a:endParaRPr>
          </a:p>
        </p:txBody>
      </p:sp>
      <p:sp>
        <p:nvSpPr>
          <p:cNvPr id="12" name="TextBox 11"/>
          <p:cNvSpPr txBox="1"/>
          <p:nvPr/>
        </p:nvSpPr>
        <p:spPr>
          <a:xfrm>
            <a:off x="3618648" y="4681514"/>
            <a:ext cx="2952327" cy="369332"/>
          </a:xfrm>
          <a:prstGeom prst="rect">
            <a:avLst/>
          </a:prstGeom>
          <a:noFill/>
        </p:spPr>
        <p:txBody>
          <a:bodyPr wrap="square" rtlCol="0">
            <a:spAutoFit/>
          </a:bodyPr>
          <a:lstStyle/>
          <a:p>
            <a:r>
              <a:rPr lang="ru-RU" dirty="0" smtClean="0">
                <a:latin typeface="Times New Roman" pitchFamily="18" charset="0"/>
                <a:cs typeface="Times New Roman" pitchFamily="18" charset="0"/>
              </a:rPr>
              <a:t>Опреснение морской воды</a:t>
            </a:r>
            <a:endParaRPr lang="ru-RU" dirty="0">
              <a:latin typeface="Times New Roman" pitchFamily="18" charset="0"/>
              <a:cs typeface="Times New Roman" pitchFamily="18" charset="0"/>
            </a:endParaRPr>
          </a:p>
        </p:txBody>
      </p:sp>
      <p:pic>
        <p:nvPicPr>
          <p:cNvPr id="13" name="Рисунок 12" descr="IMG_0002"/>
          <p:cNvPicPr/>
          <p:nvPr/>
        </p:nvPicPr>
        <p:blipFill>
          <a:blip r:embed="rId5" cstate="print"/>
          <a:srcRect/>
          <a:stretch>
            <a:fillRect/>
          </a:stretch>
        </p:blipFill>
        <p:spPr bwMode="auto">
          <a:xfrm>
            <a:off x="6570976" y="4797152"/>
            <a:ext cx="2506376" cy="1997058"/>
          </a:xfrm>
          <a:prstGeom prst="rect">
            <a:avLst/>
          </a:prstGeom>
          <a:noFill/>
          <a:ln w="9525">
            <a:noFill/>
            <a:miter lim="800000"/>
            <a:headEnd/>
            <a:tailEnd/>
          </a:ln>
        </p:spPr>
      </p:pic>
      <p:sp>
        <p:nvSpPr>
          <p:cNvPr id="14" name="TextBox 13"/>
          <p:cNvSpPr txBox="1"/>
          <p:nvPr/>
        </p:nvSpPr>
        <p:spPr>
          <a:xfrm>
            <a:off x="3851920" y="5318627"/>
            <a:ext cx="2223937" cy="954107"/>
          </a:xfrm>
          <a:prstGeom prst="rect">
            <a:avLst/>
          </a:prstGeom>
          <a:noFill/>
        </p:spPr>
        <p:txBody>
          <a:bodyPr wrap="square" rtlCol="0">
            <a:spAutoFit/>
          </a:bodyPr>
          <a:lstStyle/>
          <a:p>
            <a:pPr algn="ctr"/>
            <a:r>
              <a:rPr lang="ru-RU" sz="1400" dirty="0">
                <a:latin typeface="Times New Roman" pitchFamily="18" charset="0"/>
                <a:cs typeface="Times New Roman" pitchFamily="18" charset="0"/>
              </a:rPr>
              <a:t>На  рисунке  представлена  опытная  экспериментальная  </a:t>
            </a:r>
            <a:r>
              <a:rPr lang="ru-RU" sz="1400" dirty="0" smtClean="0">
                <a:latin typeface="Times New Roman" pitchFamily="18" charset="0"/>
                <a:cs typeface="Times New Roman" pitchFamily="18" charset="0"/>
              </a:rPr>
              <a:t>установка</a:t>
            </a:r>
            <a:endParaRPr lang="ru-RU" sz="1400" dirty="0">
              <a:latin typeface="Times New Roman" pitchFamily="18" charset="0"/>
              <a:cs typeface="Times New Roman" pitchFamily="18" charset="0"/>
            </a:endParaRPr>
          </a:p>
        </p:txBody>
      </p:sp>
      <p:sp>
        <p:nvSpPr>
          <p:cNvPr id="15" name="TextBox 14"/>
          <p:cNvSpPr txBox="1"/>
          <p:nvPr/>
        </p:nvSpPr>
        <p:spPr>
          <a:xfrm>
            <a:off x="99193" y="4805066"/>
            <a:ext cx="3608711" cy="1846659"/>
          </a:xfrm>
          <a:prstGeom prst="rect">
            <a:avLst/>
          </a:prstGeom>
          <a:noFill/>
        </p:spPr>
        <p:txBody>
          <a:bodyPr wrap="square" rtlCol="0">
            <a:spAutoFit/>
          </a:bodyPr>
          <a:lstStyle/>
          <a:p>
            <a:r>
              <a:rPr lang="ru-RU" sz="1200" dirty="0">
                <a:latin typeface="Times New Roman" pitchFamily="18" charset="0"/>
                <a:cs typeface="Times New Roman" pitchFamily="18" charset="0"/>
              </a:rPr>
              <a:t>Результаты   </a:t>
            </a:r>
            <a:r>
              <a:rPr lang="ru-RU" sz="1200" dirty="0" smtClean="0">
                <a:latin typeface="Times New Roman" pitchFamily="18" charset="0"/>
                <a:cs typeface="Times New Roman" pitchFamily="18" charset="0"/>
              </a:rPr>
              <a:t>работы: </a:t>
            </a:r>
          </a:p>
          <a:p>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 концентрация  соли  уменьшается </a:t>
            </a:r>
            <a:r>
              <a:rPr lang="ru-RU" sz="1200" dirty="0" smtClean="0">
                <a:latin typeface="Times New Roman" pitchFamily="18" charset="0"/>
                <a:cs typeface="Times New Roman" pitchFamily="18" charset="0"/>
              </a:rPr>
              <a:t>в  </a:t>
            </a:r>
            <a:r>
              <a:rPr lang="ru-RU" sz="1200" dirty="0">
                <a:latin typeface="Times New Roman" pitchFamily="18" charset="0"/>
                <a:cs typeface="Times New Roman" pitchFamily="18" charset="0"/>
              </a:rPr>
              <a:t>400  раз;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 себестоимость  </a:t>
            </a:r>
            <a:r>
              <a:rPr lang="ru-RU" sz="1200" dirty="0">
                <a:latin typeface="Times New Roman" pitchFamily="18" charset="0"/>
                <a:cs typeface="Times New Roman" pitchFamily="18" charset="0"/>
              </a:rPr>
              <a:t>опресненной  воды  в  2…3  раза  ниже  по  сравнению  с  известными  способами  опреснения;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снижение  </a:t>
            </a:r>
            <a:r>
              <a:rPr lang="ru-RU" sz="1200" dirty="0" err="1">
                <a:latin typeface="Times New Roman" pitchFamily="18" charset="0"/>
                <a:cs typeface="Times New Roman" pitchFamily="18" charset="0"/>
              </a:rPr>
              <a:t>энергозатрат</a:t>
            </a:r>
            <a:r>
              <a:rPr lang="ru-RU" sz="1200" dirty="0">
                <a:latin typeface="Times New Roman" pitchFamily="18" charset="0"/>
                <a:cs typeface="Times New Roman" pitchFamily="18" charset="0"/>
              </a:rPr>
              <a:t>   на  получение  опресненной  воды   в  1,3…1,5  раз   ниже,  чем, </a:t>
            </a:r>
            <a:r>
              <a:rPr lang="ru-RU" sz="1200" dirty="0" smtClean="0">
                <a:latin typeface="Times New Roman" pitchFamily="18" charset="0"/>
                <a:cs typeface="Times New Roman" pitchFamily="18" charset="0"/>
              </a:rPr>
              <a:t>при  </a:t>
            </a:r>
            <a:r>
              <a:rPr lang="ru-RU" sz="1200" dirty="0">
                <a:latin typeface="Times New Roman" pitchFamily="18" charset="0"/>
                <a:cs typeface="Times New Roman" pitchFamily="18" charset="0"/>
              </a:rPr>
              <a:t>использовании  вакуумной  </a:t>
            </a:r>
            <a:r>
              <a:rPr lang="ru-RU" sz="1200" dirty="0" err="1">
                <a:latin typeface="Times New Roman" pitchFamily="18" charset="0"/>
                <a:cs typeface="Times New Roman" pitchFamily="18" charset="0"/>
              </a:rPr>
              <a:t>дисцилляции</a:t>
            </a:r>
            <a:r>
              <a:rPr lang="ru-RU" sz="1200" dirty="0">
                <a:latin typeface="Times New Roman" pitchFamily="18" charset="0"/>
                <a:cs typeface="Times New Roman" pitchFamily="18" charset="0"/>
              </a:rPr>
              <a:t>.      </a:t>
            </a:r>
            <a:endParaRPr lang="ru-RU" sz="1200" b="1" dirty="0">
              <a:latin typeface="Times New Roman" pitchFamily="18" charset="0"/>
              <a:cs typeface="Times New Roman" pitchFamily="18" charset="0"/>
            </a:endParaRPr>
          </a:p>
          <a:p>
            <a:endParaRPr lang="ru-RU" dirty="0"/>
          </a:p>
        </p:txBody>
      </p:sp>
      <p:sp>
        <p:nvSpPr>
          <p:cNvPr id="18" name="Номер слайда 17"/>
          <p:cNvSpPr>
            <a:spLocks noGrp="1"/>
          </p:cNvSpPr>
          <p:nvPr>
            <p:ph type="sldNum" sz="quarter" idx="12"/>
          </p:nvPr>
        </p:nvSpPr>
        <p:spPr/>
        <p:txBody>
          <a:bodyPr/>
          <a:lstStyle/>
          <a:p>
            <a:fld id="{BFE5C7BE-4FCD-4F6D-BB44-F7BA1B42EB62}" type="slidenum">
              <a:rPr lang="ru-RU" smtClean="0"/>
              <a:pPr/>
              <a:t>8</a:t>
            </a:fld>
            <a:endParaRPr lang="ru-RU"/>
          </a:p>
        </p:txBody>
      </p:sp>
    </p:spTree>
    <p:extLst>
      <p:ext uri="{BB962C8B-B14F-4D97-AF65-F5344CB8AC3E}">
        <p14:creationId xmlns:p14="http://schemas.microsoft.com/office/powerpoint/2010/main" val="424687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88319_original.jpg"/>
          <p:cNvPicPr>
            <a:picLocks noChangeAspect="1"/>
          </p:cNvPicPr>
          <p:nvPr/>
        </p:nvPicPr>
        <p:blipFill>
          <a:blip r:embed="rId2"/>
          <a:stretch>
            <a:fillRect/>
          </a:stretch>
        </p:blipFill>
        <p:spPr>
          <a:xfrm>
            <a:off x="0" y="0"/>
            <a:ext cx="9144000" cy="7143776"/>
          </a:xfrm>
          <a:prstGeom prst="rect">
            <a:avLst/>
          </a:prstGeom>
        </p:spPr>
      </p:pic>
      <p:sp>
        <p:nvSpPr>
          <p:cNvPr id="5" name="TextBox 4"/>
          <p:cNvSpPr txBox="1"/>
          <p:nvPr/>
        </p:nvSpPr>
        <p:spPr>
          <a:xfrm>
            <a:off x="428596" y="0"/>
            <a:ext cx="5214974"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Особенности работы</a:t>
            </a:r>
            <a:endParaRPr lang="ru-RU" sz="2400" dirty="0">
              <a:latin typeface="Times New Roman" pitchFamily="18" charset="0"/>
              <a:cs typeface="Times New Roman" pitchFamily="18" charset="0"/>
            </a:endParaRPr>
          </a:p>
        </p:txBody>
      </p:sp>
      <p:sp>
        <p:nvSpPr>
          <p:cNvPr id="6" name="TextBox 5"/>
          <p:cNvSpPr txBox="1"/>
          <p:nvPr/>
        </p:nvSpPr>
        <p:spPr>
          <a:xfrm>
            <a:off x="428596" y="428604"/>
            <a:ext cx="5072098" cy="3477875"/>
          </a:xfrm>
          <a:prstGeom prst="rect">
            <a:avLst/>
          </a:prstGeom>
          <a:noFill/>
        </p:spPr>
        <p:txBody>
          <a:bodyPr wrap="square" rtlCol="0">
            <a:spAutoFit/>
          </a:bodyPr>
          <a:lstStyle/>
          <a:p>
            <a:pPr>
              <a:buFont typeface="Arial" pitchFamily="34" charset="0"/>
              <a:buChar char="•"/>
            </a:pPr>
            <a:r>
              <a:rPr lang="ru-RU" sz="2000" dirty="0" smtClean="0">
                <a:latin typeface="Times New Roman" pitchFamily="18" charset="0"/>
                <a:cs typeface="Times New Roman" pitchFamily="18" charset="0"/>
              </a:rPr>
              <a:t>Экологически чистое устройство;</a:t>
            </a:r>
          </a:p>
          <a:p>
            <a:pPr>
              <a:buFont typeface="Arial" pitchFamily="34" charset="0"/>
              <a:buChar char="•"/>
            </a:pPr>
            <a:r>
              <a:rPr lang="ru-RU" sz="2000" dirty="0" smtClean="0">
                <a:latin typeface="Times New Roman" pitchFamily="18" charset="0"/>
                <a:cs typeface="Times New Roman" pitchFamily="18" charset="0"/>
              </a:rPr>
              <a:t>Отсутствие нагревательных элементов;</a:t>
            </a:r>
          </a:p>
          <a:p>
            <a:pPr>
              <a:buFont typeface="Arial" pitchFamily="34" charset="0"/>
              <a:buChar char="•"/>
            </a:pPr>
            <a:r>
              <a:rPr lang="ru-RU" sz="2000" dirty="0" smtClean="0">
                <a:latin typeface="Times New Roman" pitchFamily="18" charset="0"/>
                <a:cs typeface="Times New Roman" pitchFamily="18" charset="0"/>
              </a:rPr>
              <a:t>Не используется электроэнергия;</a:t>
            </a:r>
          </a:p>
          <a:p>
            <a:pPr>
              <a:buFont typeface="Arial" pitchFamily="34" charset="0"/>
              <a:buChar char="•"/>
            </a:pPr>
            <a:r>
              <a:rPr lang="ru-RU" sz="2000" dirty="0" smtClean="0">
                <a:latin typeface="Times New Roman" pitchFamily="18" charset="0"/>
                <a:cs typeface="Times New Roman" pitchFamily="18" charset="0"/>
              </a:rPr>
              <a:t>Снабжение</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людей , живущих в близи моря водой;</a:t>
            </a:r>
          </a:p>
          <a:p>
            <a:pPr>
              <a:buFont typeface="Arial" pitchFamily="34" charset="0"/>
              <a:buChar char="•"/>
            </a:pPr>
            <a:r>
              <a:rPr lang="ru-RU" sz="2000" dirty="0" smtClean="0">
                <a:latin typeface="Times New Roman" pitchFamily="18" charset="0"/>
                <a:cs typeface="Times New Roman" pitchFamily="18" charset="0"/>
              </a:rPr>
              <a:t>Отсутствие необходимости в хладагентах и теплоносителях;</a:t>
            </a:r>
          </a:p>
          <a:p>
            <a:pPr>
              <a:buFont typeface="Arial" pitchFamily="34" charset="0"/>
              <a:buChar char="•"/>
            </a:pPr>
            <a:r>
              <a:rPr lang="ru-RU" sz="2000" dirty="0" smtClean="0">
                <a:latin typeface="Times New Roman" pitchFamily="18" charset="0"/>
                <a:cs typeface="Times New Roman" pitchFamily="18" charset="0"/>
              </a:rPr>
              <a:t>Простота конструкции и эксплуатации</a:t>
            </a:r>
          </a:p>
          <a:p>
            <a:pPr>
              <a:buFont typeface="Arial" pitchFamily="34" charset="0"/>
              <a:buChar char="•"/>
            </a:pPr>
            <a:r>
              <a:rPr lang="ru-RU" sz="2000" dirty="0" smtClean="0">
                <a:latin typeface="Times New Roman" pitchFamily="18" charset="0"/>
                <a:cs typeface="Times New Roman" pitchFamily="18" charset="0"/>
              </a:rPr>
              <a:t>Возможность одновременно осуществления нескольких  процессов – охлаждение и нагревание.</a:t>
            </a:r>
          </a:p>
        </p:txBody>
      </p:sp>
      <p:pic>
        <p:nvPicPr>
          <p:cNvPr id="7" name="Рисунок 6" descr="image003.jpg"/>
          <p:cNvPicPr>
            <a:picLocks noChangeAspect="1"/>
          </p:cNvPicPr>
          <p:nvPr/>
        </p:nvPicPr>
        <p:blipFill>
          <a:blip r:embed="rId3"/>
          <a:stretch>
            <a:fillRect/>
          </a:stretch>
        </p:blipFill>
        <p:spPr>
          <a:xfrm>
            <a:off x="6072166" y="0"/>
            <a:ext cx="3071834" cy="3071834"/>
          </a:xfrm>
          <a:prstGeom prst="rect">
            <a:avLst/>
          </a:prstGeom>
        </p:spPr>
      </p:pic>
      <p:pic>
        <p:nvPicPr>
          <p:cNvPr id="8" name="Рисунок 7" descr="1185066993__5.jpg"/>
          <p:cNvPicPr>
            <a:picLocks noChangeAspect="1"/>
          </p:cNvPicPr>
          <p:nvPr/>
        </p:nvPicPr>
        <p:blipFill>
          <a:blip r:embed="rId4" cstate="print"/>
          <a:stretch>
            <a:fillRect/>
          </a:stretch>
        </p:blipFill>
        <p:spPr>
          <a:xfrm>
            <a:off x="142844" y="4214818"/>
            <a:ext cx="3809995" cy="2857496"/>
          </a:xfrm>
          <a:prstGeom prst="rect">
            <a:avLst/>
          </a:prstGeom>
        </p:spPr>
      </p:pic>
      <p:pic>
        <p:nvPicPr>
          <p:cNvPr id="9" name="Рисунок 8" descr="1089-horovod-vokrug-shara.preview.jpg"/>
          <p:cNvPicPr>
            <a:picLocks noChangeAspect="1"/>
          </p:cNvPicPr>
          <p:nvPr/>
        </p:nvPicPr>
        <p:blipFill>
          <a:blip r:embed="rId5"/>
          <a:stretch>
            <a:fillRect/>
          </a:stretch>
        </p:blipFill>
        <p:spPr>
          <a:xfrm>
            <a:off x="5814980" y="3786190"/>
            <a:ext cx="3329020" cy="3309925"/>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602</Words>
  <Application>Microsoft Office PowerPoint</Application>
  <PresentationFormat>Экран (4:3)</PresentationFormat>
  <Paragraphs>55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Структурированная вода</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Administrator</cp:lastModifiedBy>
  <cp:revision>83</cp:revision>
  <dcterms:created xsi:type="dcterms:W3CDTF">2016-04-02T09:12:35Z</dcterms:created>
  <dcterms:modified xsi:type="dcterms:W3CDTF">2016-09-21T11:07:07Z</dcterms:modified>
</cp:coreProperties>
</file>