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72" r:id="rId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BD0F7-A912-4F1A-8F25-840564123E5F}" v="2667" dt="2020-05-27T22:30:03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09BD0F7-A912-4F1A-8F25-840564123E5F}"/>
    <pc:docChg chg="delSld modSld">
      <pc:chgData name="" userId="" providerId="" clId="Web-{E09BD0F7-A912-4F1A-8F25-840564123E5F}" dt="2020-05-27T22:30:03.179" v="2660" actId="20577"/>
      <pc:docMkLst>
        <pc:docMk/>
      </pc:docMkLst>
      <pc:sldChg chg="modSp">
        <pc:chgData name="" userId="" providerId="" clId="Web-{E09BD0F7-A912-4F1A-8F25-840564123E5F}" dt="2020-05-27T21:48:19.757" v="42" actId="20577"/>
        <pc:sldMkLst>
          <pc:docMk/>
          <pc:sldMk cId="0" sldId="256"/>
        </pc:sldMkLst>
        <pc:spChg chg="mod">
          <ac:chgData name="" userId="" providerId="" clId="Web-{E09BD0F7-A912-4F1A-8F25-840564123E5F}" dt="2020-05-27T21:47:44.442" v="37" actId="20577"/>
          <ac:spMkLst>
            <pc:docMk/>
            <pc:sldMk cId="0" sldId="256"/>
            <ac:spMk id="50" creationId="{00000000-0000-0000-0000-000000000000}"/>
          </ac:spMkLst>
        </pc:spChg>
        <pc:spChg chg="mod">
          <ac:chgData name="" userId="" providerId="" clId="Web-{E09BD0F7-A912-4F1A-8F25-840564123E5F}" dt="2020-05-27T21:48:19.757" v="42" actId="20577"/>
          <ac:spMkLst>
            <pc:docMk/>
            <pc:sldMk cId="0" sldId="256"/>
            <ac:spMk id="51" creationId="{00000000-0000-0000-0000-000000000000}"/>
          </ac:spMkLst>
        </pc:spChg>
      </pc:sldChg>
      <pc:sldChg chg="modSp">
        <pc:chgData name="" userId="" providerId="" clId="Web-{E09BD0F7-A912-4F1A-8F25-840564123E5F}" dt="2020-05-27T22:00:16.540" v="654" actId="20577"/>
        <pc:sldMkLst>
          <pc:docMk/>
          <pc:sldMk cId="0" sldId="257"/>
        </pc:sldMkLst>
        <pc:spChg chg="mod">
          <ac:chgData name="" userId="" providerId="" clId="Web-{E09BD0F7-A912-4F1A-8F25-840564123E5F}" dt="2020-05-27T22:00:16.540" v="654" actId="20577"/>
          <ac:spMkLst>
            <pc:docMk/>
            <pc:sldMk cId="0" sldId="257"/>
            <ac:spMk id="52" creationId="{00000000-0000-0000-0000-000000000000}"/>
          </ac:spMkLst>
        </pc:spChg>
        <pc:spChg chg="mod">
          <ac:chgData name="" userId="" providerId="" clId="Web-{E09BD0F7-A912-4F1A-8F25-840564123E5F}" dt="2020-05-27T21:50:14.812" v="49" actId="20577"/>
          <ac:spMkLst>
            <pc:docMk/>
            <pc:sldMk cId="0" sldId="257"/>
            <ac:spMk id="53" creationId="{00000000-0000-0000-0000-000000000000}"/>
          </ac:spMkLst>
        </pc:spChg>
      </pc:sldChg>
      <pc:sldChg chg="modSp">
        <pc:chgData name="" userId="" providerId="" clId="Web-{E09BD0F7-A912-4F1A-8F25-840564123E5F}" dt="2020-05-27T22:18:49.382" v="1871" actId="14100"/>
        <pc:sldMkLst>
          <pc:docMk/>
          <pc:sldMk cId="0" sldId="258"/>
        </pc:sldMkLst>
        <pc:spChg chg="mod">
          <ac:chgData name="" userId="" providerId="" clId="Web-{E09BD0F7-A912-4F1A-8F25-840564123E5F}" dt="2020-05-27T22:18:49.382" v="1871" actId="14100"/>
          <ac:spMkLst>
            <pc:docMk/>
            <pc:sldMk cId="0" sldId="258"/>
            <ac:spMk id="55" creationId="{00000000-0000-0000-0000-000000000000}"/>
          </ac:spMkLst>
        </pc:spChg>
        <pc:spChg chg="mod">
          <ac:chgData name="" userId="" providerId="" clId="Web-{E09BD0F7-A912-4F1A-8F25-840564123E5F}" dt="2020-05-27T22:01:00.809" v="676" actId="20577"/>
          <ac:spMkLst>
            <pc:docMk/>
            <pc:sldMk cId="0" sldId="258"/>
            <ac:spMk id="56" creationId="{00000000-0000-0000-0000-000000000000}"/>
          </ac:spMkLst>
        </pc:spChg>
      </pc:sldChg>
      <pc:sldChg chg="modSp">
        <pc:chgData name="" userId="" providerId="" clId="Web-{E09BD0F7-A912-4F1A-8F25-840564123E5F}" dt="2020-05-27T22:30:03.179" v="2659" actId="20577"/>
        <pc:sldMkLst>
          <pc:docMk/>
          <pc:sldMk cId="0" sldId="259"/>
        </pc:sldMkLst>
        <pc:spChg chg="mod">
          <ac:chgData name="" userId="" providerId="" clId="Web-{E09BD0F7-A912-4F1A-8F25-840564123E5F}" dt="2020-05-27T22:30:03.179" v="2659" actId="20577"/>
          <ac:spMkLst>
            <pc:docMk/>
            <pc:sldMk cId="0" sldId="259"/>
            <ac:spMk id="59" creationId="{00000000-0000-0000-0000-000000000000}"/>
          </ac:spMkLst>
        </pc:spChg>
        <pc:spChg chg="mod">
          <ac:chgData name="" userId="" providerId="" clId="Web-{E09BD0F7-A912-4F1A-8F25-840564123E5F}" dt="2020-05-27T22:20:26.889" v="1891" actId="20577"/>
          <ac:spMkLst>
            <pc:docMk/>
            <pc:sldMk cId="0" sldId="259"/>
            <ac:spMk id="60" creationId="{00000000-0000-0000-0000-000000000000}"/>
          </ac:spMkLst>
        </pc:spChg>
      </pc:sldChg>
      <pc:sldChg chg="del">
        <pc:chgData name="" userId="" providerId="" clId="Web-{E09BD0F7-A912-4F1A-8F25-840564123E5F}" dt="2020-05-27T22:19:35.932" v="1875"/>
        <pc:sldMkLst>
          <pc:docMk/>
          <pc:sldMk cId="0" sldId="260"/>
        </pc:sldMkLst>
      </pc:sldChg>
      <pc:sldChg chg="del">
        <pc:chgData name="" userId="" providerId="" clId="Web-{E09BD0F7-A912-4F1A-8F25-840564123E5F}" dt="2020-05-27T22:19:28.791" v="1874"/>
        <pc:sldMkLst>
          <pc:docMk/>
          <pc:sldMk cId="0" sldId="261"/>
        </pc:sldMkLst>
      </pc:sldChg>
      <pc:sldChg chg="del">
        <pc:chgData name="" userId="" providerId="" clId="Web-{E09BD0F7-A912-4F1A-8F25-840564123E5F}" dt="2020-05-27T22:19:18.119" v="1872"/>
        <pc:sldMkLst>
          <pc:docMk/>
          <pc:sldMk cId="0" sldId="262"/>
        </pc:sldMkLst>
      </pc:sldChg>
      <pc:sldChg chg="del">
        <pc:chgData name="" userId="" providerId="" clId="Web-{E09BD0F7-A912-4F1A-8F25-840564123E5F}" dt="2020-05-27T22:19:22.260" v="1873"/>
        <pc:sldMkLst>
          <pc:docMk/>
          <pc:sldMk cId="0" sldId="263"/>
        </pc:sldMkLst>
      </pc:sldChg>
      <pc:sldChg chg="del">
        <pc:chgData name="" userId="" providerId="" clId="Web-{E09BD0F7-A912-4F1A-8F25-840564123E5F}" dt="2020-05-27T21:44:12.224" v="7"/>
        <pc:sldMkLst>
          <pc:docMk/>
          <pc:sldMk cId="0" sldId="264"/>
        </pc:sldMkLst>
      </pc:sldChg>
      <pc:sldChg chg="del">
        <pc:chgData name="" userId="" providerId="" clId="Web-{E09BD0F7-A912-4F1A-8F25-840564123E5F}" dt="2020-05-27T21:44:09.881" v="6"/>
        <pc:sldMkLst>
          <pc:docMk/>
          <pc:sldMk cId="0" sldId="265"/>
        </pc:sldMkLst>
      </pc:sldChg>
      <pc:sldChg chg="del">
        <pc:chgData name="" userId="" providerId="" clId="Web-{E09BD0F7-A912-4F1A-8F25-840564123E5F}" dt="2020-05-27T21:44:00.724" v="5"/>
        <pc:sldMkLst>
          <pc:docMk/>
          <pc:sldMk cId="0" sldId="266"/>
        </pc:sldMkLst>
      </pc:sldChg>
      <pc:sldChg chg="del">
        <pc:chgData name="" userId="" providerId="" clId="Web-{E09BD0F7-A912-4F1A-8F25-840564123E5F}" dt="2020-05-27T21:43:39.863" v="4"/>
        <pc:sldMkLst>
          <pc:docMk/>
          <pc:sldMk cId="0" sldId="267"/>
        </pc:sldMkLst>
      </pc:sldChg>
      <pc:sldChg chg="del">
        <pc:chgData name="" userId="" providerId="" clId="Web-{E09BD0F7-A912-4F1A-8F25-840564123E5F}" dt="2020-05-27T21:43:37.831" v="3"/>
        <pc:sldMkLst>
          <pc:docMk/>
          <pc:sldMk cId="0" sldId="268"/>
        </pc:sldMkLst>
      </pc:sldChg>
      <pc:sldChg chg="del">
        <pc:chgData name="" userId="" providerId="" clId="Web-{E09BD0F7-A912-4F1A-8F25-840564123E5F}" dt="2020-05-27T21:43:35.300" v="2"/>
        <pc:sldMkLst>
          <pc:docMk/>
          <pc:sldMk cId="0" sldId="269"/>
        </pc:sldMkLst>
      </pc:sldChg>
      <pc:sldChg chg="del">
        <pc:chgData name="" userId="" providerId="" clId="Web-{E09BD0F7-A912-4F1A-8F25-840564123E5F}" dt="2020-05-27T21:43:30.909" v="1"/>
        <pc:sldMkLst>
          <pc:docMk/>
          <pc:sldMk cId="0" sldId="270"/>
        </pc:sldMkLst>
      </pc:sldChg>
      <pc:sldChg chg="del">
        <pc:chgData name="" userId="" providerId="" clId="Web-{E09BD0F7-A912-4F1A-8F25-840564123E5F}" dt="2020-05-27T21:43:28.409" v="0"/>
        <pc:sldMkLst>
          <pc:docMk/>
          <pc:sldMk cId="0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7559640" cy="10691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cxnLst/>
            <a:rect l="l" t="t" r="r" b="b"/>
            <a:pathLst>
              <a:path w="7559675" h="10691813">
                <a:moveTo>
                  <a:pt x="1400" y="0"/>
                </a:moveTo>
                <a:lnTo>
                  <a:pt x="0" y="10690413"/>
                </a:lnTo>
                <a:lnTo>
                  <a:pt x="7558275" y="10691813"/>
                </a:lnTo>
                <a:lnTo>
                  <a:pt x="7559675" y="14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1680" cy="4005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755640" y="5078160"/>
            <a:ext cx="6045120" cy="4808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0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hdr"/>
          </p:nvPr>
        </p:nvSpPr>
        <p:spPr>
          <a:xfrm>
            <a:off x="0" y="-360"/>
            <a:ext cx="3278160" cy="531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dt"/>
          </p:nvPr>
        </p:nvSpPr>
        <p:spPr>
          <a:xfrm>
            <a:off x="4278240" y="-360"/>
            <a:ext cx="3278160" cy="531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8"/>
          <p:cNvSpPr>
            <a:spLocks noGrp="1"/>
          </p:cNvSpPr>
          <p:nvPr>
            <p:ph type="ftr"/>
          </p:nvPr>
        </p:nvSpPr>
        <p:spPr>
          <a:xfrm>
            <a:off x="0" y="10156680"/>
            <a:ext cx="3278160" cy="532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4278240" y="10156680"/>
            <a:ext cx="3278160" cy="532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F92D04AC-93C2-4CF6-ADA7-B6F7713E3B0C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prstGeom prst="rect">
            <a:avLst/>
          </a:prstGeom>
        </p:spPr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55640" y="5078160"/>
            <a:ext cx="6045120" cy="48085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4278240" y="10156680"/>
            <a:ext cx="3278160" cy="53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</a:pPr>
            <a:fld id="{3B4D57CC-4EFF-49C7-B175-F590CE209ABE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3</a:t>
            </a:fld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822492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8280"/>
            <a:ext cx="822492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172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828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1720" y="396828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7840" y="160344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8840" y="160344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828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7840" y="396828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8840" y="3968280"/>
            <a:ext cx="264816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603440"/>
            <a:ext cx="8224920" cy="4527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148"/>
              </a:spcAft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822492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401364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1720" y="1603440"/>
            <a:ext cx="401364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2520"/>
            <a:ext cx="822492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Aft>
                <a:spcPts val="1148"/>
              </a:spcAft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1720" y="1603440"/>
            <a:ext cx="401364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828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401364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172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1720" y="396828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1720" y="1603440"/>
            <a:ext cx="401364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8280"/>
            <a:ext cx="8224920" cy="215928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6840" y="1603440"/>
            <a:ext cx="8224920" cy="4527360"/>
          </a:xfrm>
          <a:prstGeom prst="rect">
            <a:avLst/>
          </a:prstGeom>
        </p:spPr>
        <p:txBody>
          <a:bodyPr lIns="0" tIns="22680" rIns="0" bIns="0">
            <a:normAutofit/>
          </a:bodyPr>
          <a:lstStyle/>
          <a:p>
            <a:pPr marL="276120" indent="-276120">
              <a:spcAft>
                <a:spcPts val="1148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599760" lvl="1" indent="-230040">
              <a:spcAft>
                <a:spcPts val="1148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925200" lvl="2" indent="-183960">
              <a:spcAft>
                <a:spcPts val="1148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295280" lvl="3" indent="-184320">
              <a:spcAft>
                <a:spcPts val="1148"/>
              </a:spcAft>
              <a:buClr>
                <a:srgbClr val="000000"/>
              </a:buClr>
              <a:buFont typeface="Times New Roman"/>
              <a:buChar char="–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1665000" lvl="4" indent="-183960">
              <a:spcAft>
                <a:spcPts val="1148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1665000" lvl="5" indent="-183960">
              <a:spcAft>
                <a:spcPts val="1148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1665000" lvl="6" indent="-183960">
              <a:spcAft>
                <a:spcPts val="1148"/>
              </a:spcAft>
              <a:buClr>
                <a:srgbClr val="000000"/>
              </a:buClr>
              <a:buFont typeface="Times New Roman"/>
              <a:buChar char="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5400" y="6246720"/>
            <a:ext cx="2127240" cy="470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6960" y="6246720"/>
            <a:ext cx="2895480" cy="470160"/>
          </a:xfrm>
          <a:prstGeom prst="rect">
            <a:avLst/>
          </a:prstGeom>
        </p:spPr>
        <p:txBody>
          <a:bodyPr lIns="0" tIns="0" rIns="0" bIns="0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5960" y="6246720"/>
            <a:ext cx="2127240" cy="470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95000"/>
              </a:lnSpc>
            </a:pPr>
            <a:fld id="{F940F7B8-4E4A-4660-836D-15F622F3D976}" type="slidenum">
              <a:rPr lang="ru-RU" sz="1100" b="0" strike="noStrike" spc="-1">
                <a:solidFill>
                  <a:srgbClr val="000000"/>
                </a:solidFill>
                <a:latin typeface="Times New Roman"/>
                <a:ea typeface="Arial Unicode MS"/>
              </a:rPr>
              <a:t>‹#›</a:t>
            </a:fld>
            <a:endParaRPr lang="en-US" sz="1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835280" y="6021360"/>
            <a:ext cx="5400720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/>
            <a:r>
              <a:rPr lang="ru-RU" sz="2400" b="0" strike="noStrike" spc="-1" dirty="0">
                <a:solidFill>
                  <a:srgbClr val="002060"/>
                </a:solidFill>
                <a:latin typeface="Calibri"/>
              </a:rPr>
              <a:t>Ижевск, </a:t>
            </a:r>
            <a:r>
              <a:rPr lang="ru-RU" sz="2400" spc="-1" dirty="0">
                <a:solidFill>
                  <a:srgbClr val="002060"/>
                </a:solidFill>
                <a:latin typeface="Calibri"/>
              </a:rPr>
              <a:t>2020</a:t>
            </a:r>
          </a:p>
          <a:p>
            <a:pPr algn="ctr"/>
            <a:endParaRPr lang="ru-RU" sz="2400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826920" y="2923920"/>
            <a:ext cx="7772400" cy="1199880"/>
          </a:xfrm>
          <a:prstGeom prst="rect">
            <a:avLst/>
          </a:prstGeom>
          <a:noFill/>
          <a:ln>
            <a:noFill/>
          </a:ln>
        </p:spPr>
        <p:txBody>
          <a:bodyPr lIns="0" tIns="22680" rIns="0" bIns="0" anchor="t" anchorCtr="1">
            <a:noAutofit/>
          </a:bodyPr>
          <a:lstStyle/>
          <a:p>
            <a:pPr algn="ctr">
              <a:spcAft>
                <a:spcPts val="1148"/>
              </a:spcAft>
            </a:pPr>
            <a:r>
              <a:rPr lang="ru-RU" sz="3600" b="1" spc="-1" dirty="0">
                <a:solidFill>
                  <a:schemeClr val="tx2">
                    <a:lumMod val="50000"/>
                  </a:schemeClr>
                </a:solidFill>
                <a:latin typeface="Arial"/>
              </a:rPr>
              <a:t>Магистерская программа</a:t>
            </a:r>
            <a:endParaRPr lang="en-US" sz="3600" b="0" strike="noStrike" spc="-1">
              <a:solidFill>
                <a:schemeClr val="tx2">
                  <a:lumMod val="50000"/>
                </a:schemeClr>
              </a:solidFill>
              <a:latin typeface="Arial"/>
            </a:endParaRPr>
          </a:p>
          <a:p>
            <a:pPr algn="ctr">
              <a:spcAft>
                <a:spcPts val="1148"/>
              </a:spcAft>
            </a:pPr>
            <a:r>
              <a:rPr lang="ru-RU" sz="3600" b="1" spc="-1" dirty="0">
                <a:solidFill>
                  <a:schemeClr val="tx2">
                    <a:lumMod val="50000"/>
                  </a:schemeClr>
                </a:solidFill>
                <a:latin typeface="Arial"/>
              </a:rPr>
              <a:t>"Пожарная безопасность"</a:t>
            </a:r>
            <a:endParaRPr lang="en-US" sz="3600" b="0" strike="noStrike" spc="-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0" y="1341000"/>
            <a:ext cx="9144000" cy="4824360"/>
          </a:xfrm>
          <a:prstGeom prst="rect">
            <a:avLst/>
          </a:prstGeom>
          <a:noFill/>
          <a:ln>
            <a:noFill/>
          </a:ln>
        </p:spPr>
        <p:txBody>
          <a:bodyPr lIns="0" tIns="22680" rIns="0" bIns="0" anchor="t">
            <a:normAutofit fontScale="92500" lnSpcReduction="10000"/>
          </a:bodyPr>
          <a:lstStyle/>
          <a:p>
            <a:pPr marL="275590" indent="-275590" algn="just"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Руководитель программы: 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Заведующий кафедрой </a:t>
            </a:r>
            <a:r>
              <a:rPr lang="ru-RU" spc="-1" dirty="0" err="1">
                <a:solidFill>
                  <a:srgbClr val="000000"/>
                </a:solidFill>
                <a:latin typeface="Arial"/>
              </a:rPr>
              <a:t>ЗЧСиУР</a:t>
            </a:r>
            <a:r>
              <a:rPr lang="ru-RU" spc="-1" dirty="0">
                <a:solidFill>
                  <a:srgbClr val="000000"/>
                </a:solidFill>
                <a:latin typeface="Arial"/>
              </a:rPr>
              <a:t>, к.т.н., доцент, Широбоков Сергей Валентинович</a:t>
            </a:r>
            <a:endParaRPr lang="ru-RU" b="0" strike="noStrike" spc="-1" dirty="0">
              <a:solidFill>
                <a:srgbClr val="000000"/>
              </a:solidFill>
              <a:latin typeface="Arial"/>
            </a:endParaRPr>
          </a:p>
          <a:p>
            <a:pPr marL="275590" indent="-275590" algn="just"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Направление подготовки: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20.04.01 Техносферная безопасность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Формы и сроки обучения: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Очно-заочная (вечерняя) - 2,5 года, заочная - 2,5 года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Цели программы: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1. Подготовить специалистов по противопожарной профилактике для учреждений, организаций и предприятий;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2. Дать профильное образование специалистам, работающим  в области пожарной безопасности;</a:t>
            </a:r>
          </a:p>
          <a:p>
            <a:pPr marL="275590" indent="-275590" algn="just"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3. Организация научных исследований и опытно-конструкторских работ в области пожарной безопасности</a:t>
            </a:r>
          </a:p>
          <a:p>
            <a:pPr marL="275590" indent="-275590">
              <a:spcAft>
                <a:spcPts val="1148"/>
              </a:spcAft>
              <a:buClr>
                <a:srgbClr val="000000"/>
              </a:buClr>
              <a:buFont typeface="Times New Roman"/>
              <a:buChar char="•"/>
            </a:pPr>
            <a:endParaRPr lang="ru-RU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1619280" y="188640"/>
            <a:ext cx="7207200" cy="866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algn="just"/>
            <a:r>
              <a:rPr lang="ru-RU" sz="2400" i="1" spc="-1" dirty="0">
                <a:solidFill>
                  <a:srgbClr val="FFFF00"/>
                </a:solidFill>
                <a:latin typeface="Arial"/>
              </a:rPr>
              <a:t>Основные сведения</a:t>
            </a:r>
            <a:endParaRPr lang="ru-RU"/>
          </a:p>
        </p:txBody>
      </p:sp>
      <p:sp>
        <p:nvSpPr>
          <p:cNvPr id="54" name="CustomShape 3"/>
          <p:cNvSpPr/>
          <p:nvPr/>
        </p:nvSpPr>
        <p:spPr>
          <a:xfrm>
            <a:off x="395280" y="6237360"/>
            <a:ext cx="360360" cy="46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fld id="{4242E594-965A-400F-9AC4-D83D3AE8715A}" type="slidenum">
              <a:rPr lang="ru-RU" sz="3200" b="0" strike="noStrike" spc="-1">
                <a:solidFill>
                  <a:srgbClr val="FFFF00"/>
                </a:solidFill>
                <a:latin typeface="Times New Roman"/>
                <a:ea typeface="Arial Unicode MS"/>
              </a:rPr>
              <a:t>2</a:t>
            </a:fld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-1205" y="1028799"/>
            <a:ext cx="9145205" cy="5217765"/>
          </a:xfrm>
          <a:prstGeom prst="rect">
            <a:avLst/>
          </a:prstGeom>
          <a:noFill/>
          <a:ln>
            <a:noFill/>
          </a:ln>
        </p:spPr>
        <p:txBody>
          <a:bodyPr lIns="0" tIns="22680" rIns="0" bIns="0" anchor="t"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1. Общая инженерно-техническая подготовка</a:t>
            </a:r>
            <a:endParaRPr lang="ru-RU"/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Здесь вас научат пользоваться современным инструментарием инженера:</a:t>
            </a:r>
          </a:p>
          <a:p>
            <a:pPr>
              <a:lnSpc>
                <a:spcPct val="120000"/>
              </a:lnSpc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- системным анализом, 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Aft>
                <a:spcPts val="1148"/>
              </a:spcAft>
            </a:pPr>
            <a:r>
              <a:rPr lang="ru-RU" spc="-1" dirty="0">
                <a:solidFill>
                  <a:srgbClr val="000000"/>
                </a:solidFill>
                <a:latin typeface="Arial"/>
              </a:rPr>
              <a:t>- автоматизированными системами проектирования,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Aft>
                <a:spcPts val="1148"/>
              </a:spcAft>
            </a:pPr>
            <a:r>
              <a:rPr lang="ru-RU" dirty="0"/>
              <a:t>- ГИС-технологиями и пр.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sz="2400" dirty="0">
                <a:solidFill>
                  <a:srgbClr val="C00000"/>
                </a:solidFill>
              </a:rPr>
              <a:t>2. Профессиональная подготовка специалиста по противопожарной профилактике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dirty="0"/>
              <a:t>Здесь вы получите знания и навыки, которые позволят вам устроиться на интересную работу и безотлагательно приступить к исполнению своих должностных обязанностей и движению по карьерной лестнице. 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dirty="0"/>
              <a:t>Вас интересует зарплата? А мы и не скрываем: стартовая зарплата в пределах 16-25 тысяч рублей, у наиболее успешных наших выпускников она уже перешагнула рубеж в 100 тысяч рублей.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sz="2400" dirty="0">
                <a:solidFill>
                  <a:srgbClr val="C00000"/>
                </a:solidFill>
              </a:rPr>
              <a:t>3. Научные исследования и опытно-конструкторские работы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dirty="0"/>
              <a:t>Практически сразу, уже на первой неделе обучения, за вами будет закреплён научный руководитель, с которым вы в течение 2,5 лет будете заниматься интересующими вас разработками. </a:t>
            </a:r>
          </a:p>
          <a:p>
            <a:pPr>
              <a:lnSpc>
                <a:spcPct val="110000"/>
              </a:lnSpc>
              <a:spcAft>
                <a:spcPts val="1148"/>
              </a:spcAft>
            </a:pPr>
            <a:r>
              <a:rPr lang="ru-RU" dirty="0"/>
              <a:t>Приветствуется продолжение работы над вашими бакалаврскими выпускными работами.</a:t>
            </a:r>
          </a:p>
          <a:p>
            <a:pPr marL="275590" indent="-275590">
              <a:lnSpc>
                <a:spcPct val="73000"/>
              </a:lnSpc>
              <a:spcAft>
                <a:spcPts val="1148"/>
              </a:spcAft>
            </a:pPr>
            <a:endParaRPr lang="ru-RU" dirty="0"/>
          </a:p>
        </p:txBody>
      </p:sp>
      <p:sp>
        <p:nvSpPr>
          <p:cNvPr id="56" name="TextShape 2"/>
          <p:cNvSpPr txBox="1"/>
          <p:nvPr/>
        </p:nvSpPr>
        <p:spPr>
          <a:xfrm>
            <a:off x="1618920" y="-360"/>
            <a:ext cx="713412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algn="ctr"/>
            <a:r>
              <a:rPr lang="ru-RU" sz="2500" i="1" spc="-1" dirty="0">
                <a:solidFill>
                  <a:srgbClr val="FFFF00"/>
                </a:solidFill>
                <a:latin typeface="Arial"/>
              </a:rPr>
              <a:t>Организация учебного процесса</a:t>
            </a:r>
            <a:endParaRPr lang="ru-RU" sz="2500" b="0" i="1" strike="noStrike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0" y="6335640"/>
            <a:ext cx="792000" cy="50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95000"/>
              </a:lnSpc>
            </a:pPr>
            <a:fld id="{B7A0CC93-BFED-4FB0-B484-B2177BBB9BBE}" type="slidenum">
              <a:rPr lang="ru-RU" sz="2800" b="0" strike="noStrike" spc="-1">
                <a:solidFill>
                  <a:srgbClr val="FFFF00"/>
                </a:solidFill>
                <a:latin typeface="Times New Roman"/>
                <a:ea typeface="Arial Unicode MS"/>
              </a:rPr>
              <a:t>3</a:t>
            </a:fld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395280" y="6237360"/>
            <a:ext cx="360360" cy="469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250560" y="1268280"/>
            <a:ext cx="8893080" cy="4824720"/>
          </a:xfrm>
          <a:prstGeom prst="rect">
            <a:avLst/>
          </a:prstGeom>
          <a:noFill/>
          <a:ln>
            <a:noFill/>
          </a:ln>
        </p:spPr>
        <p:txBody>
          <a:bodyPr lIns="0" tIns="22680" rIns="0" bIns="0" anchor="t">
            <a:normAutofit fontScale="92500" lnSpcReduction="10000"/>
          </a:bodyPr>
          <a:lstStyle/>
          <a:p>
            <a:pPr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1. Занимаемые должности</a:t>
            </a:r>
          </a:p>
          <a:p>
            <a:pPr>
              <a:spcAft>
                <a:spcPts val="1148"/>
              </a:spcAft>
            </a:pPr>
            <a:r>
              <a:rPr lang="ru-RU" spc="-1" dirty="0">
                <a:latin typeface="Arial"/>
              </a:rPr>
              <a:t>Согласно профессиональным стандартам магистр может занимать управленческие должности, преподавать в вузах, поступить в аспирантуру чтобы защитить кандидатскую диссертацию, а бакалавр - нет!</a:t>
            </a:r>
            <a:endParaRPr lang="ru-RU" sz="2400" spc="-1" dirty="0">
              <a:solidFill>
                <a:srgbClr val="C00000"/>
              </a:solidFill>
              <a:latin typeface="Arial"/>
            </a:endParaRPr>
          </a:p>
          <a:p>
            <a:pPr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2. Совмещение учёбы и работы</a:t>
            </a:r>
            <a:endParaRPr lang="ru-RU" dirty="0"/>
          </a:p>
          <a:p>
            <a:pPr>
              <a:spcAft>
                <a:spcPts val="1148"/>
              </a:spcAft>
            </a:pPr>
            <a:r>
              <a:rPr lang="ru-RU" spc="-1" dirty="0">
                <a:latin typeface="Arial"/>
              </a:rPr>
              <a:t>Практически все магистранты уже работают. Поэтому учебные занятие мы стараемся по возможности проводить по вечерам.</a:t>
            </a:r>
            <a:endParaRPr lang="ru-RU" sz="2400" b="0" strike="noStrike" spc="-1" dirty="0">
              <a:latin typeface="Arial"/>
            </a:endParaRPr>
          </a:p>
          <a:p>
            <a:pPr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3. Время, проведённое в Университете</a:t>
            </a:r>
          </a:p>
          <a:p>
            <a:pPr>
              <a:spcAft>
                <a:spcPts val="1148"/>
              </a:spcAft>
            </a:pPr>
            <a:r>
              <a:rPr lang="ru-RU" spc="-1" dirty="0">
                <a:latin typeface="Arial"/>
              </a:rPr>
              <a:t>Аудиторная нагрузка у магистрантов в 2 раза ниже, чем у бакалавров. Поэтому вам придётся в 2 раза больше заниматься самостоятельно!</a:t>
            </a:r>
            <a:endParaRPr lang="ru-RU" sz="2400" spc="-1" dirty="0">
              <a:solidFill>
                <a:srgbClr val="C00000"/>
              </a:solidFill>
              <a:latin typeface="Arial"/>
            </a:endParaRPr>
          </a:p>
          <a:p>
            <a:pPr>
              <a:spcAft>
                <a:spcPts val="1148"/>
              </a:spcAft>
            </a:pPr>
            <a:r>
              <a:rPr lang="ru-RU" sz="2400" spc="-1" dirty="0">
                <a:solidFill>
                  <a:srgbClr val="C00000"/>
                </a:solidFill>
                <a:latin typeface="Arial"/>
              </a:rPr>
              <a:t>4. Выпускные квалификационные работы</a:t>
            </a:r>
            <a:endParaRPr lang="ru-RU" spc="-1" dirty="0">
              <a:solidFill>
                <a:srgbClr val="000000"/>
              </a:solidFill>
              <a:latin typeface="Arial"/>
            </a:endParaRPr>
          </a:p>
          <a:p>
            <a:pPr>
              <a:spcAft>
                <a:spcPts val="1148"/>
              </a:spcAft>
            </a:pPr>
            <a:r>
              <a:rPr lang="ru-RU" spc="-1" dirty="0">
                <a:latin typeface="Arial"/>
              </a:rPr>
              <a:t>В магистратуре гораздо жёстче требования к ВКР. За неделю не напишешь!!! Поэтому уже с первой недели обучения через сквозную систему практик вы будете работать над своей диссертацией</a:t>
            </a:r>
            <a:endParaRPr lang="ru-RU" sz="2400" spc="-1" dirty="0">
              <a:solidFill>
                <a:srgbClr val="C00000"/>
              </a:solidFill>
              <a:latin typeface="Arial"/>
            </a:endParaRPr>
          </a:p>
          <a:p>
            <a:pPr marL="276120" indent="-276120">
              <a:spcAft>
                <a:spcPts val="1148"/>
              </a:spcAft>
              <a:buClr>
                <a:srgbClr val="000000"/>
              </a:buClr>
              <a:buFont typeface="Times New Roman"/>
              <a:buChar char="•"/>
            </a:pPr>
            <a:endParaRPr lang="en-US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1402920" y="-360"/>
            <a:ext cx="7489800" cy="98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algn="ctr"/>
            <a:r>
              <a:rPr lang="ru-RU" sz="2500" i="1" spc="-1" dirty="0">
                <a:solidFill>
                  <a:srgbClr val="FFFF00"/>
                </a:solidFill>
                <a:latin typeface="Arial"/>
              </a:rPr>
              <a:t>Отличие магистратуры от бакалавриата</a:t>
            </a:r>
            <a:endParaRPr lang="ru-RU" sz="2500" b="0" i="1" strike="noStrike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0" y="6335640"/>
            <a:ext cx="792000" cy="50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95000"/>
              </a:lnSpc>
            </a:pPr>
            <a:fld id="{A616D26E-E5DE-486F-96C4-796CBBC669F1}" type="slidenum">
              <a:rPr lang="ru-RU" sz="2800" b="0" strike="noStrike" spc="-1">
                <a:solidFill>
                  <a:srgbClr val="FFFF00"/>
                </a:solidFill>
                <a:latin typeface="Times New Roman"/>
                <a:ea typeface="Arial Unicode MS"/>
              </a:rPr>
              <a:t>4</a:t>
            </a:fld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6840" y="1603440"/>
            <a:ext cx="8224920" cy="4527360"/>
          </a:xfrm>
          <a:prstGeom prst="rect">
            <a:avLst/>
          </a:prstGeom>
          <a:noFill/>
          <a:ln>
            <a:noFill/>
          </a:ln>
        </p:spPr>
        <p:txBody>
          <a:bodyPr lIns="0" tIns="22680" rIns="0" bIns="0">
            <a:normAutofit/>
          </a:bodyPr>
          <a:lstStyle/>
          <a:p>
            <a:pPr marL="276120" indent="-276120">
              <a:spcAft>
                <a:spcPts val="1148"/>
              </a:spcAft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276120" indent="-276120" algn="ctr">
              <a:spcAft>
                <a:spcPts val="1148"/>
              </a:spcAft>
            </a:pPr>
            <a:r>
              <a:rPr lang="ru-RU" sz="4000" b="1" strike="noStrike" spc="-1">
                <a:solidFill>
                  <a:srgbClr val="558ED5"/>
                </a:solidFill>
                <a:latin typeface="Arial"/>
              </a:rPr>
              <a:t>СПАСИБО ЗА ВНИМАНИЕ !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Рисунок 5" descr="Символ ИГЗ.jpg"/>
          <p:cNvPicPr/>
          <p:nvPr/>
        </p:nvPicPr>
        <p:blipFill>
          <a:blip r:embed="rId2"/>
          <a:stretch/>
        </p:blipFill>
        <p:spPr>
          <a:xfrm>
            <a:off x="3059280" y="2852640"/>
            <a:ext cx="2881080" cy="2970360"/>
          </a:xfrm>
          <a:prstGeom prst="rect">
            <a:avLst/>
          </a:prstGeom>
          <a:ln>
            <a:noFill/>
          </a:ln>
        </p:spPr>
      </p:pic>
      <p:sp>
        <p:nvSpPr>
          <p:cNvPr id="101" name="CustomShape 2"/>
          <p:cNvSpPr/>
          <p:nvPr/>
        </p:nvSpPr>
        <p:spPr>
          <a:xfrm>
            <a:off x="0" y="6335640"/>
            <a:ext cx="792000" cy="504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95000"/>
              </a:lnSpc>
            </a:pPr>
            <a:fld id="{6876DC7D-AC1B-4DF1-AAEA-1535E2A76BC9}" type="slidenum">
              <a:rPr lang="ru-RU" sz="2800" b="0" strike="noStrike" spc="-1">
                <a:solidFill>
                  <a:srgbClr val="FFFF00"/>
                </a:solidFill>
                <a:latin typeface="Times New Roman"/>
                <a:ea typeface="Arial Unicode MS"/>
              </a:rPr>
              <a:t>5</a:t>
            </a:fld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Application>Microsoft Office PowerPoint</Application>
  <PresentationFormat>Экран (4:3)</PresentationFormat>
  <Slides>5</Slides>
  <Notes>1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Лариса Витальевна Евсеева</dc:creator>
  <dc:description/>
  <cp:lastModifiedBy>Sergirt</cp:lastModifiedBy>
  <cp:revision>493</cp:revision>
  <cp:lastPrinted>2018-12-06T13:52:57Z</cp:lastPrinted>
  <dcterms:created xsi:type="dcterms:W3CDTF">2018-08-07T09:58:53Z</dcterms:created>
  <dcterms:modified xsi:type="dcterms:W3CDTF">2020-05-27T22:30:23Z</dcterms:modified>
  <dc:language>en-US</dc:language>
</cp:coreProperties>
</file>